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.jpeg" ContentType="image/jpeg"/>
  <Override PartName="/ppt/media/image2.jpeg" ContentType="image/jpeg"/>
  <Override PartName="/ppt/theme/theme2.xml" ContentType="application/vnd.openxmlformats-officedocument.theme+xml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</p:sldIdLst>
  <p:sldSz cx="9144000" cy="6858000"/>
  <p:notesSz cx="6858000" cy="9144000"/>
  <p:defaultTextStyle>
    <a:lvl1pPr marL="40639" marR="40639">
      <a:defRPr>
        <a:uFill>
          <a:solidFill/>
        </a:uFill>
        <a:latin typeface="+mn-lt"/>
        <a:ea typeface="+mn-ea"/>
        <a:cs typeface="+mn-cs"/>
        <a:sym typeface="Arial"/>
      </a:defRPr>
    </a:lvl1pPr>
    <a:lvl2pPr marL="40639" marR="40639" indent="342900">
      <a:defRPr>
        <a:uFill>
          <a:solidFill/>
        </a:uFill>
        <a:latin typeface="+mn-lt"/>
        <a:ea typeface="+mn-ea"/>
        <a:cs typeface="+mn-cs"/>
        <a:sym typeface="Arial"/>
      </a:defRPr>
    </a:lvl2pPr>
    <a:lvl3pPr marL="40639" marR="40639" indent="685800">
      <a:defRPr>
        <a:uFill>
          <a:solidFill/>
        </a:uFill>
        <a:latin typeface="+mn-lt"/>
        <a:ea typeface="+mn-ea"/>
        <a:cs typeface="+mn-cs"/>
        <a:sym typeface="Arial"/>
      </a:defRPr>
    </a:lvl3pPr>
    <a:lvl4pPr marL="40639" marR="40639" indent="1028700">
      <a:defRPr>
        <a:uFill>
          <a:solidFill/>
        </a:uFill>
        <a:latin typeface="+mn-lt"/>
        <a:ea typeface="+mn-ea"/>
        <a:cs typeface="+mn-cs"/>
        <a:sym typeface="Arial"/>
      </a:defRPr>
    </a:lvl4pPr>
    <a:lvl5pPr marL="40639" marR="40639" indent="1371600">
      <a:defRPr>
        <a:uFill>
          <a:solidFill/>
        </a:uFill>
        <a:latin typeface="+mn-lt"/>
        <a:ea typeface="+mn-ea"/>
        <a:cs typeface="+mn-cs"/>
        <a:sym typeface="Arial"/>
      </a:defRPr>
    </a:lvl5pPr>
    <a:lvl6pPr marL="40639" marR="40639" indent="1714500">
      <a:defRPr>
        <a:uFill>
          <a:solidFill/>
        </a:uFill>
        <a:latin typeface="+mn-lt"/>
        <a:ea typeface="+mn-ea"/>
        <a:cs typeface="+mn-cs"/>
        <a:sym typeface="Arial"/>
      </a:defRPr>
    </a:lvl6pPr>
    <a:lvl7pPr marL="40639" marR="40639" indent="2057400">
      <a:defRPr>
        <a:uFill>
          <a:solidFill/>
        </a:uFill>
        <a:latin typeface="+mn-lt"/>
        <a:ea typeface="+mn-ea"/>
        <a:cs typeface="+mn-cs"/>
        <a:sym typeface="Arial"/>
      </a:defRPr>
    </a:lvl7pPr>
    <a:lvl8pPr marL="40639" marR="40639" indent="2400300">
      <a:defRPr>
        <a:uFill>
          <a:solidFill/>
        </a:uFill>
        <a:latin typeface="+mn-lt"/>
        <a:ea typeface="+mn-ea"/>
        <a:cs typeface="+mn-cs"/>
        <a:sym typeface="Arial"/>
      </a:defRPr>
    </a:lvl8pPr>
    <a:lvl9pPr marL="40639" marR="40639" indent="2743200">
      <a:defRPr>
        <a:uFill>
          <a:solidFill/>
        </a:uFill>
        <a:latin typeface="+mn-lt"/>
        <a:ea typeface="+mn-ea"/>
        <a:cs typeface="+mn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8F44A2F1-9E1F-4B54-A3A2-5F16C0AD49E2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285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8575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85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  <a:tblStyle styleId="{C7B018BB-80A7-4F77-B60F-C8B233D01FF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03" name="Shape 103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58420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5.png"/><Relationship Id="rId8" Type="http://schemas.openxmlformats.org/officeDocument/2006/relationships/image" Target="../media/image3.png"/><Relationship Id="rId9" Type="http://schemas.openxmlformats.org/officeDocument/2006/relationships/image" Target="../media/image4.png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9.png"/><Relationship Id="rId7" Type="http://schemas.openxmlformats.org/officeDocument/2006/relationships/image" Target="../media/image16.png"/><Relationship Id="rId8" Type="http://schemas.openxmlformats.org/officeDocument/2006/relationships/image" Target="../media/image3.png"/><Relationship Id="rId9" Type="http://schemas.openxmlformats.org/officeDocument/2006/relationships/image" Target="../media/image4.pn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.jpeg"/><Relationship Id="rId9" Type="http://schemas.openxmlformats.org/officeDocument/2006/relationships/image" Target="../media/image3.png"/><Relationship Id="rId10" Type="http://schemas.openxmlformats.org/officeDocument/2006/relationships/image" Target="../media/image4.png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3.png"/><Relationship Id="rId8" Type="http://schemas.openxmlformats.org/officeDocument/2006/relationships/image" Target="../media/image4.png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3.png"/><Relationship Id="rId9" Type="http://schemas.openxmlformats.org/officeDocument/2006/relationships/image" Target="../media/image4.png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1.png"/><Relationship Id="rId8" Type="http://schemas.openxmlformats.org/officeDocument/2006/relationships/image" Target="../media/image3.png"/><Relationship Id="rId9" Type="http://schemas.openxmlformats.org/officeDocument/2006/relationships/image" Target="../media/image4.pn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openxmlformats.org/officeDocument/2006/relationships/image" Target="../media/image12.pn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3.png"/><Relationship Id="rId8" Type="http://schemas.openxmlformats.org/officeDocument/2006/relationships/image" Target="../media/image3.png"/><Relationship Id="rId9" Type="http://schemas.openxmlformats.org/officeDocument/2006/relationships/image" Target="../media/image4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4.png"/><Relationship Id="rId8" Type="http://schemas.openxmlformats.org/officeDocument/2006/relationships/image" Target="../media/image3.png"/><Relationship Id="rId9" Type="http://schemas.openxmlformats.org/officeDocument/2006/relationships/image" Target="../media/image4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3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10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09_PreAlg_MasterInterfac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4" name="09_Pre-Algbra-Nav_Bar-short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14550" y="6072187"/>
            <a:ext cx="7029450" cy="785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85" name="09_PAlg-Back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20050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86" name="09_PAlg-Forward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4169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87" name="09_PAlg-Hom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152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88" name="Example_6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81025" y="657225"/>
            <a:ext cx="6738938" cy="299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89" name="09PreAlg LNHeader04-04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0" y="-28575"/>
            <a:ext cx="1143001" cy="641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90" name="09PreAlg LTHeader04-04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819275" y="0"/>
            <a:ext cx="7324726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91" name="Shape 9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11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09_Pre-Algbra EndOf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4" name="09_PreAlg_MasterInterfac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5" name="09_Pre-Algbra-Nav_Bar-short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114550" y="6072187"/>
            <a:ext cx="7029450" cy="785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96" name="09_PAlg-Back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020050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97" name="09_PAlg-Hom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152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98" name="09_PAlg-ForwardDEAD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4169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99" name="09PreAlg LNHeader04-04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0" y="-28575"/>
            <a:ext cx="1143001" cy="641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0" name="09PreAlg LTHeader04-04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819275" y="0"/>
            <a:ext cx="7324726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101" name="Shape 10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3_Default Design - No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4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5Min Check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8487" y="657225"/>
            <a:ext cx="6792913" cy="6254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09_PreAlg_MasterInterfac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09_Pre-Algbra-Nav_Bar-short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114550" y="6072187"/>
            <a:ext cx="7029450" cy="785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09_PAlg-Back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020050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09_PAlg-Forward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4169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09_PAlg-Home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5152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CheckPointICON.jp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7467600" y="776287"/>
            <a:ext cx="1222375" cy="376239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Shape 19"/>
          <p:cNvSpPr/>
          <p:nvPr/>
        </p:nvSpPr>
        <p:spPr>
          <a:xfrm>
            <a:off x="3886200" y="800100"/>
            <a:ext cx="3136900" cy="360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1000"/>
              </a:spcBef>
              <a:buClr>
                <a:srgbClr val="0EA55E"/>
              </a:buClr>
              <a:buFont typeface="Arial"/>
              <a:defRPr b="1">
                <a:solidFill>
                  <a:srgbClr val="0EA55E"/>
                </a:solidFill>
                <a:uFill>
                  <a:solidFill>
                    <a:srgbClr val="0EA55E"/>
                  </a:solidFill>
                </a:uFill>
              </a:defRPr>
            </a:lvl1pPr>
          </a:lstStyle>
          <a:p>
            <a:pPr lvl="0">
              <a:defRPr b="0">
                <a:solidFill>
                  <a:srgbClr val="000000"/>
                </a:solidFill>
                <a:uFillTx/>
              </a:defRPr>
            </a:pPr>
            <a:r>
              <a:rPr b="1">
                <a:solidFill>
                  <a:srgbClr val="0EA55E"/>
                </a:solidFill>
                <a:uFill>
                  <a:solidFill>
                    <a:srgbClr val="0EA55E"/>
                  </a:solidFill>
                </a:uFill>
              </a:rPr>
              <a:t>Over Lesson 4–3</a:t>
            </a:r>
          </a:p>
        </p:txBody>
      </p:sp>
      <p:pic>
        <p:nvPicPr>
          <p:cNvPr id="20" name="09PreAlg LNHeader04-04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0" y="-28575"/>
            <a:ext cx="1143001" cy="641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" name="09PreAlg LTHeader04-04.png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819275" y="0"/>
            <a:ext cx="7324726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Shape 2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2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09_PreAlg_MasterInterfac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5" name="09_Pre-Algbra-Nav_Bar-short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14550" y="6072187"/>
            <a:ext cx="7029450" cy="785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6" name="09_PAlg-Back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20050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7" name="09_PAlg-Forward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4169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8" name="09_PAlg-Hom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152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9" name="09PreAlg LNHeader04-04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0" y="-28575"/>
            <a:ext cx="1143001" cy="641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30" name="09PreAlg LTHeader04-04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819275" y="0"/>
            <a:ext cx="7324726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31" name="Shape 3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5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09_PreAlg_MasterInterfac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4" name="09_Pre-Algbra-Nav_Bar-short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14550" y="6072187"/>
            <a:ext cx="7029450" cy="785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35" name="09_PAlg-Back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20050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36" name="09_PAlg-Forward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4169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37" name="09_PAlg-Hom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152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38" name="Example_1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81025" y="657225"/>
            <a:ext cx="6738938" cy="299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39" name="09PreAlg LNHeader04-04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0" y="-28575"/>
            <a:ext cx="1143001" cy="641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40" name="09PreAlg LTHeader04-04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819275" y="0"/>
            <a:ext cx="7324726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41" name="Shape 4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6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09_PreAlg_MasterInterfac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4" name="09_Pre-Algbra-Nav_Bar-short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14550" y="6072187"/>
            <a:ext cx="7029450" cy="785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45" name="09_PAlg-Back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20050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46" name="09_PAlg-Forward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4169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47" name="09_PAlg-Hom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152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48" name="Example_2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81025" y="657225"/>
            <a:ext cx="6738938" cy="299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49" name="09PreAlg LNHeader04-04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0" y="-28575"/>
            <a:ext cx="1143001" cy="641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50" name="09PreAlg LTHeader04-04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819275" y="0"/>
            <a:ext cx="7324726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51" name="Shape 5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7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09_PreAlg_MasterInterfac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4" name="09_Pre-Algbra-Nav_Bar-short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14550" y="6072187"/>
            <a:ext cx="7029450" cy="785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55" name="09_PAlg-Back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20050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56" name="09_PAlg-Forward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4169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57" name="09_PAlg-Hom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152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58" name="09PreAlg LNHeader04-04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0" y="-28575"/>
            <a:ext cx="1143001" cy="641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59" name="09PreAlg LTHeader04-04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819275" y="0"/>
            <a:ext cx="7324726" cy="419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0" name="Real World Ex_3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581025" y="657225"/>
            <a:ext cx="6738938" cy="2990850"/>
          </a:xfrm>
          <a:prstGeom prst="rect">
            <a:avLst/>
          </a:prstGeom>
          <a:ln w="12700">
            <a:miter lim="400000"/>
          </a:ln>
        </p:spPr>
      </p:pic>
      <p:sp>
        <p:nvSpPr>
          <p:cNvPr id="61" name="Shape 6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8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09_PreAlg_MasterInterfac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4" name="09_Pre-Algbra-Nav_Bar-short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14550" y="6072187"/>
            <a:ext cx="7029450" cy="785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65" name="09_PAlg-Back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20050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66" name="09_PAlg-Forward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4169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67" name="09_PAlg-Hom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152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68" name="Example_4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81025" y="657225"/>
            <a:ext cx="6738938" cy="299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69" name="09PreAlg LNHeader04-04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0" y="-28575"/>
            <a:ext cx="1143001" cy="641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70" name="09PreAlg LTHeader04-04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819275" y="0"/>
            <a:ext cx="7324726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71" name="Shape 7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9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09_PreAlg_MasterInterfac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4" name="09_Pre-Algbra-Nav_Bar-short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14550" y="6072187"/>
            <a:ext cx="7029450" cy="785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75" name="09_PAlg-Back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20050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76" name="09_PAlg-Forward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4169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77" name="09_PAlg-Hom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152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78" name="Example_5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81025" y="657225"/>
            <a:ext cx="6738938" cy="299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79" name="09PreAlg LNHeader04-04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0" y="-28575"/>
            <a:ext cx="1143001" cy="641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80" name="09PreAlg LTHeader04-04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819275" y="0"/>
            <a:ext cx="7324726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81" name="Shape 8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slideLayout" Target="../slideLayouts/slideLayout1.xml"/><Relationship Id="rId7" Type="http://schemas.openxmlformats.org/officeDocument/2006/relationships/slideLayout" Target="../slideLayouts/slideLayout2.xml"/><Relationship Id="rId8" Type="http://schemas.openxmlformats.org/officeDocument/2006/relationships/slideLayout" Target="../slideLayouts/slideLayout3.xml"/><Relationship Id="rId9" Type="http://schemas.openxmlformats.org/officeDocument/2006/relationships/slideLayout" Target="../slideLayouts/slideLayout4.xml"/><Relationship Id="rId10" Type="http://schemas.openxmlformats.org/officeDocument/2006/relationships/slideLayout" Target="../slideLayouts/slideLayout5.xml"/><Relationship Id="rId11" Type="http://schemas.openxmlformats.org/officeDocument/2006/relationships/slideLayout" Target="../slideLayouts/slideLayout6.xml"/><Relationship Id="rId12" Type="http://schemas.openxmlformats.org/officeDocument/2006/relationships/slideLayout" Target="../slideLayouts/slideLayout7.xml"/><Relationship Id="rId13" Type="http://schemas.openxmlformats.org/officeDocument/2006/relationships/slideLayout" Target="../slideLayouts/slideLayout8.xml"/><Relationship Id="rId14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0.xml"/><Relationship Id="rId16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09_PreAlg_MasterInterfac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Lesson Menu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09625" y="685800"/>
            <a:ext cx="3683001" cy="11001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09PreAlg LNHeader04-04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-28575"/>
            <a:ext cx="1143001" cy="641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09PreAlg LTHeader04-04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819275" y="0"/>
            <a:ext cx="7324726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6"/>
          <p:cNvSpPr/>
          <p:nvPr>
            <p:ph type="title"/>
          </p:nvPr>
        </p:nvSpPr>
        <p:spPr>
          <a:xfrm>
            <a:off x="5486400" y="6953250"/>
            <a:ext cx="3657600" cy="182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Title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</p:sldLayoutIdLst>
  <p:transition spd="med" advClick="1"/>
  <p:txStyles>
    <p:titleStyle>
      <a:lvl1pPr algn="r">
        <a:defRPr sz="1200">
          <a:uFill>
            <a:solidFill/>
          </a:uFill>
          <a:latin typeface="+mn-lt"/>
          <a:ea typeface="+mn-ea"/>
          <a:cs typeface="+mn-cs"/>
          <a:sym typeface="Arial"/>
        </a:defRPr>
      </a:lvl1pPr>
      <a:lvl2pPr indent="228600" algn="r">
        <a:defRPr sz="1200">
          <a:uFill>
            <a:solidFill/>
          </a:uFill>
          <a:latin typeface="+mn-lt"/>
          <a:ea typeface="+mn-ea"/>
          <a:cs typeface="+mn-cs"/>
          <a:sym typeface="Arial"/>
        </a:defRPr>
      </a:lvl2pPr>
      <a:lvl3pPr indent="457200" algn="r">
        <a:defRPr sz="1200">
          <a:uFill>
            <a:solidFill/>
          </a:uFill>
          <a:latin typeface="+mn-lt"/>
          <a:ea typeface="+mn-ea"/>
          <a:cs typeface="+mn-cs"/>
          <a:sym typeface="Arial"/>
        </a:defRPr>
      </a:lvl3pPr>
      <a:lvl4pPr indent="685800" algn="r">
        <a:defRPr sz="1200">
          <a:uFill>
            <a:solidFill/>
          </a:uFill>
          <a:latin typeface="+mn-lt"/>
          <a:ea typeface="+mn-ea"/>
          <a:cs typeface="+mn-cs"/>
          <a:sym typeface="Arial"/>
        </a:defRPr>
      </a:lvl4pPr>
      <a:lvl5pPr indent="914400" algn="r">
        <a:defRPr sz="1200">
          <a:uFill>
            <a:solidFill/>
          </a:uFill>
          <a:latin typeface="+mn-lt"/>
          <a:ea typeface="+mn-ea"/>
          <a:cs typeface="+mn-cs"/>
          <a:sym typeface="Arial"/>
        </a:defRPr>
      </a:lvl5pPr>
      <a:lvl6pPr indent="1143000" algn="r">
        <a:defRPr sz="1200">
          <a:uFill>
            <a:solidFill/>
          </a:uFill>
          <a:latin typeface="+mn-lt"/>
          <a:ea typeface="+mn-ea"/>
          <a:cs typeface="+mn-cs"/>
          <a:sym typeface="Arial"/>
        </a:defRPr>
      </a:lvl6pPr>
      <a:lvl7pPr indent="1371600" algn="r">
        <a:defRPr sz="1200">
          <a:uFill>
            <a:solidFill/>
          </a:uFill>
          <a:latin typeface="+mn-lt"/>
          <a:ea typeface="+mn-ea"/>
          <a:cs typeface="+mn-cs"/>
          <a:sym typeface="Arial"/>
        </a:defRPr>
      </a:lvl7pPr>
      <a:lvl8pPr indent="1600200" algn="r">
        <a:defRPr sz="1200">
          <a:uFill>
            <a:solidFill/>
          </a:uFill>
          <a:latin typeface="+mn-lt"/>
          <a:ea typeface="+mn-ea"/>
          <a:cs typeface="+mn-cs"/>
          <a:sym typeface="Arial"/>
        </a:defRPr>
      </a:lvl8pPr>
      <a:lvl9pPr indent="1828800" algn="r">
        <a:defRPr sz="1200">
          <a:uFill>
            <a:solidFill/>
          </a:uFill>
          <a:latin typeface="+mn-lt"/>
          <a:ea typeface="+mn-ea"/>
          <a:cs typeface="+mn-cs"/>
          <a:sym typeface="Arial"/>
        </a:defRPr>
      </a:lvl9pPr>
    </p:titleStyle>
    <p:bodyStyle>
      <a:lvl1pPr marL="383540" marR="40639" indent="-342900">
        <a:spcBef>
          <a:spcPts val="700"/>
        </a:spcBef>
        <a:buSzPct val="100000"/>
        <a:buChar char="•"/>
        <a:defRPr sz="3200">
          <a:uFill>
            <a:solidFill/>
          </a:uFill>
          <a:latin typeface="+mn-lt"/>
          <a:ea typeface="+mn-ea"/>
          <a:cs typeface="+mn-cs"/>
          <a:sym typeface="Arial"/>
        </a:defRPr>
      </a:lvl1pPr>
      <a:lvl2pPr marL="824411" marR="40639" indent="-326571">
        <a:spcBef>
          <a:spcPts val="700"/>
        </a:spcBef>
        <a:buSzPct val="100000"/>
        <a:buChar char="•"/>
        <a:defRPr sz="3200">
          <a:uFill>
            <a:solidFill/>
          </a:uFill>
          <a:latin typeface="+mn-lt"/>
          <a:ea typeface="+mn-ea"/>
          <a:cs typeface="+mn-cs"/>
          <a:sym typeface="Arial"/>
        </a:defRPr>
      </a:lvl2pPr>
      <a:lvl3pPr marL="1259839" marR="40639" indent="-304800">
        <a:spcBef>
          <a:spcPts val="700"/>
        </a:spcBef>
        <a:buSzPct val="100000"/>
        <a:buChar char="•"/>
        <a:defRPr sz="3200">
          <a:uFill>
            <a:solidFill/>
          </a:uFill>
          <a:latin typeface="+mn-lt"/>
          <a:ea typeface="+mn-ea"/>
          <a:cs typeface="+mn-cs"/>
          <a:sym typeface="Arial"/>
        </a:defRPr>
      </a:lvl3pPr>
      <a:lvl4pPr marL="1778000" marR="40639" indent="-365760">
        <a:spcBef>
          <a:spcPts val="700"/>
        </a:spcBef>
        <a:buSzPct val="100000"/>
        <a:buChar char="•"/>
        <a:defRPr sz="3200">
          <a:uFill>
            <a:solidFill/>
          </a:uFill>
          <a:latin typeface="+mn-lt"/>
          <a:ea typeface="+mn-ea"/>
          <a:cs typeface="+mn-cs"/>
          <a:sym typeface="Arial"/>
        </a:defRPr>
      </a:lvl4pPr>
      <a:lvl5pPr marL="2235200" marR="40639" indent="-365760">
        <a:spcBef>
          <a:spcPts val="700"/>
        </a:spcBef>
        <a:buSzPct val="100000"/>
        <a:buChar char="•"/>
        <a:defRPr sz="3200">
          <a:uFill>
            <a:solidFill/>
          </a:uFill>
          <a:latin typeface="+mn-lt"/>
          <a:ea typeface="+mn-ea"/>
          <a:cs typeface="+mn-cs"/>
          <a:sym typeface="Arial"/>
        </a:defRPr>
      </a:lvl5pPr>
      <a:lvl6pPr marL="2235200" marR="40639" indent="-365760">
        <a:spcBef>
          <a:spcPts val="700"/>
        </a:spcBef>
        <a:buSzPct val="100000"/>
        <a:buChar char="•"/>
        <a:defRPr sz="3200">
          <a:uFill>
            <a:solidFill/>
          </a:uFill>
          <a:latin typeface="+mn-lt"/>
          <a:ea typeface="+mn-ea"/>
          <a:cs typeface="+mn-cs"/>
          <a:sym typeface="Arial"/>
        </a:defRPr>
      </a:lvl6pPr>
      <a:lvl7pPr marL="2235200" marR="40639" indent="-365760">
        <a:spcBef>
          <a:spcPts val="700"/>
        </a:spcBef>
        <a:buSzPct val="100000"/>
        <a:buChar char="•"/>
        <a:defRPr sz="3200">
          <a:uFill>
            <a:solidFill/>
          </a:uFill>
          <a:latin typeface="+mn-lt"/>
          <a:ea typeface="+mn-ea"/>
          <a:cs typeface="+mn-cs"/>
          <a:sym typeface="Arial"/>
        </a:defRPr>
      </a:lvl7pPr>
      <a:lvl8pPr marL="2235200" marR="40639" indent="-365760">
        <a:spcBef>
          <a:spcPts val="700"/>
        </a:spcBef>
        <a:buSzPct val="100000"/>
        <a:buChar char="•"/>
        <a:defRPr sz="3200">
          <a:uFill>
            <a:solidFill/>
          </a:uFill>
          <a:latin typeface="+mn-lt"/>
          <a:ea typeface="+mn-ea"/>
          <a:cs typeface="+mn-cs"/>
          <a:sym typeface="Arial"/>
        </a:defRPr>
      </a:lvl8pPr>
      <a:lvl9pPr marL="2235200" marR="40639" indent="-365760">
        <a:spcBef>
          <a:spcPts val="700"/>
        </a:spcBef>
        <a:buSzPct val="100000"/>
        <a:buChar char="•"/>
        <a:defRPr sz="3200">
          <a:uFill>
            <a:solidFill/>
          </a:uFill>
          <a:latin typeface="+mn-lt"/>
          <a:ea typeface="+mn-ea"/>
          <a:cs typeface="+mn-cs"/>
          <a:sym typeface="Arial"/>
        </a:defRPr>
      </a:lvl9pPr>
    </p:bodyStyle>
    <p:otherStyle>
      <a:lvl1pPr algn="ctr" defTabSz="584200">
        <a:defRPr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1pPr>
      <a:lvl2pPr indent="228600" algn="ctr" defTabSz="584200">
        <a:defRPr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2pPr>
      <a:lvl3pPr indent="457200" algn="ctr" defTabSz="584200">
        <a:defRPr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3pPr>
      <a:lvl4pPr indent="685800" algn="ctr" defTabSz="584200">
        <a:defRPr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4pPr>
      <a:lvl5pPr indent="914400" algn="ctr" defTabSz="584200">
        <a:defRPr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5pPr>
      <a:lvl6pPr indent="1143000" algn="ctr" defTabSz="584200">
        <a:defRPr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6pPr>
      <a:lvl7pPr indent="1371600" algn="ctr" defTabSz="584200">
        <a:defRPr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7pPr>
      <a:lvl8pPr indent="1600200" algn="ctr" defTabSz="584200">
        <a:defRPr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8pPr>
      <a:lvl9pPr indent="1828800" algn="ctr" defTabSz="584200">
        <a:defRPr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17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8.png"/><Relationship Id="rId3" Type="http://schemas.openxmlformats.org/officeDocument/2006/relationships/image" Target="../media/image1.jpe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Relationship Id="rId4" Type="http://schemas.openxmlformats.org/officeDocument/2006/relationships/image" Target="../media/image5.jpeg"/><Relationship Id="rId5" Type="http://schemas.openxmlformats.org/officeDocument/2006/relationships/image" Target="../media/image36.png"/><Relationship Id="rId6" Type="http://schemas.openxmlformats.org/officeDocument/2006/relationships/image" Target="../media/image6.jpe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png"/><Relationship Id="rId3" Type="http://schemas.openxmlformats.org/officeDocument/2006/relationships/image" Target="../media/image1.jpe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1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" Target="slide9.xml"/><Relationship Id="rId3" Type="http://schemas.openxmlformats.org/officeDocument/2006/relationships/slide" Target="slide10.xml"/><Relationship Id="rId4" Type="http://schemas.openxmlformats.org/officeDocument/2006/relationships/slide" Target="slide11.xml"/><Relationship Id="rId5" Type="http://schemas.openxmlformats.org/officeDocument/2006/relationships/slide" Target="slide13.xml"/><Relationship Id="rId6" Type="http://schemas.openxmlformats.org/officeDocument/2006/relationships/slide" Target="slide16.xml"/><Relationship Id="rId7" Type="http://schemas.openxmlformats.org/officeDocument/2006/relationships/slide" Target="slide20.xml"/><Relationship Id="rId8" Type="http://schemas.openxmlformats.org/officeDocument/2006/relationships/slide" Target="slide21.xml"/><Relationship Id="rId9" Type="http://schemas.openxmlformats.org/officeDocument/2006/relationships/slide" Target="slide24.xml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e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9.png"/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openxmlformats.org/officeDocument/2006/relationships/image" Target="../media/image6.jpe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8.png"/><Relationship Id="rId3" Type="http://schemas.openxmlformats.org/officeDocument/2006/relationships/image" Target="../media/image1.jpeg"/><Relationship Id="rId4" Type="http://schemas.openxmlformats.org/officeDocument/2006/relationships/image" Target="../media/image45.png"/><Relationship Id="rId5" Type="http://schemas.openxmlformats.org/officeDocument/2006/relationships/image" Target="../media/image46.pn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7.png"/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5" Type="http://schemas.openxmlformats.org/officeDocument/2006/relationships/image" Target="../media/image50.png"/><Relationship Id="rId6" Type="http://schemas.openxmlformats.org/officeDocument/2006/relationships/image" Target="../media/image51.png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8.png"/><Relationship Id="rId3" Type="http://schemas.openxmlformats.org/officeDocument/2006/relationships/image" Target="../media/image52.png"/><Relationship Id="rId4" Type="http://schemas.openxmlformats.org/officeDocument/2006/relationships/image" Target="../media/image53.png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8.png"/><Relationship Id="rId3" Type="http://schemas.openxmlformats.org/officeDocument/2006/relationships/image" Target="../media/image1.jpeg"/><Relationship Id="rId4" Type="http://schemas.openxmlformats.org/officeDocument/2006/relationships/image" Target="../media/image54.png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1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2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6E6EB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09_Pre_Alg NA Splash Flash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1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06" name="Shape 10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Splash Screen</a:t>
            </a:r>
          </a:p>
        </p:txBody>
      </p:sp>
      <p:pic>
        <p:nvPicPr>
          <p:cNvPr id="107" name="09_Pre_Alg Splash Arm.png"/>
          <p:cNvPicPr/>
          <p:nvPr/>
        </p:nvPicPr>
        <p:blipFill>
          <a:blip r:embed="rId3">
            <a:extLst/>
          </a:blip>
          <a:srcRect l="18124" t="63333" r="25416" b="17778"/>
          <a:stretch>
            <a:fillRect/>
          </a:stretch>
        </p:blipFill>
        <p:spPr>
          <a:xfrm>
            <a:off x="1752600" y="4343400"/>
            <a:ext cx="5162550" cy="1295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8" name="09PreAlg LNHeader04-04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019300" y="4648200"/>
            <a:ext cx="1143001" cy="641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9" name="09PreAlg LTHeader04-04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819275" y="4884737"/>
            <a:ext cx="7324726" cy="4191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Concept A</a:t>
            </a:r>
          </a:p>
        </p:txBody>
      </p:sp>
      <p:pic>
        <p:nvPicPr>
          <p:cNvPr id="159" name="PALG-CH4-191-KC_A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8150" y="1495425"/>
            <a:ext cx="8239125" cy="31480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Example 1</a:t>
            </a:r>
          </a:p>
        </p:txBody>
      </p:sp>
      <p:sp>
        <p:nvSpPr>
          <p:cNvPr id="162" name="Shape 162"/>
          <p:cNvSpPr/>
          <p:nvPr/>
        </p:nvSpPr>
        <p:spPr>
          <a:xfrm>
            <a:off x="2628900" y="771525"/>
            <a:ext cx="5994401" cy="385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1100"/>
              </a:spcBef>
              <a:buClr>
                <a:srgbClr val="F2362F"/>
              </a:buClr>
              <a:buFont typeface="Arial"/>
              <a:defRPr b="1" sz="2000">
                <a:solidFill>
                  <a:srgbClr val="F2362F"/>
                </a:solidFill>
                <a:uFill>
                  <a:solidFill>
                    <a:srgbClr val="F2362F"/>
                  </a:solidFill>
                </a:u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2000">
                <a:solidFill>
                  <a:srgbClr val="F2362F"/>
                </a:solidFill>
                <a:uFill>
                  <a:solidFill>
                    <a:srgbClr val="F2362F"/>
                  </a:solidFill>
                </a:uFill>
              </a:rPr>
              <a:t>Solve Equations by Dividing</a:t>
            </a:r>
          </a:p>
        </p:txBody>
      </p:sp>
      <p:sp>
        <p:nvSpPr>
          <p:cNvPr id="163" name="Shape 163"/>
          <p:cNvSpPr/>
          <p:nvPr/>
        </p:nvSpPr>
        <p:spPr>
          <a:xfrm>
            <a:off x="4343400" y="2398712"/>
            <a:ext cx="4432300" cy="447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400"/>
              </a:spcBef>
              <a:buClr>
                <a:srgbClr val="FFFFFF"/>
              </a:buClr>
              <a:buFont typeface="Arial"/>
              <a:tabLst>
                <a:tab pos="1587500" algn="r"/>
                <a:tab pos="1701800" algn="l"/>
                <a:tab pos="1981200" algn="l"/>
                <a:tab pos="3467100" algn="l"/>
                <a:tab pos="5524500" algn="l"/>
              </a:tabLst>
              <a:defRPr sz="2400"/>
            </a:lvl1pPr>
          </a:lstStyle>
          <a:p>
            <a:pPr lvl="0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Write the equation.</a:t>
            </a:r>
          </a:p>
        </p:txBody>
      </p:sp>
      <p:sp>
        <p:nvSpPr>
          <p:cNvPr id="164" name="Shape 164"/>
          <p:cNvSpPr/>
          <p:nvPr>
            <p:ph type="body" idx="4294967295"/>
          </p:nvPr>
        </p:nvSpPr>
        <p:spPr>
          <a:xfrm>
            <a:off x="533400" y="1503362"/>
            <a:ext cx="8229600" cy="2171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>
              <a:buClr>
                <a:srgbClr val="0068AD"/>
              </a:buClr>
              <a:buSzTx/>
              <a:buFont typeface="Arial"/>
              <a:buNone/>
              <a:defRPr sz="1800"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	Solve 7</a:t>
            </a:r>
            <a:r>
              <a:rPr b="1" i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w</a:t>
            </a: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 =</a:t>
            </a:r>
            <a:r>
              <a:rPr b="1" i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 </a:t>
            </a: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161.</a:t>
            </a:r>
          </a:p>
        </p:txBody>
      </p:sp>
      <p:sp>
        <p:nvSpPr>
          <p:cNvPr id="165" name="Shape 165"/>
          <p:cNvSpPr/>
          <p:nvPr/>
        </p:nvSpPr>
        <p:spPr>
          <a:xfrm>
            <a:off x="4343400" y="3092450"/>
            <a:ext cx="4432300" cy="447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400"/>
              </a:spcBef>
              <a:buClr>
                <a:srgbClr val="FFFFFF"/>
              </a:buClr>
              <a:buFont typeface="Arial"/>
              <a:tabLst>
                <a:tab pos="1587500" algn="r"/>
                <a:tab pos="1701800" algn="l"/>
                <a:tab pos="1981200" algn="l"/>
                <a:tab pos="3467100" algn="l"/>
                <a:tab pos="5524500" algn="l"/>
              </a:tabLst>
              <a:defRPr sz="2400"/>
            </a:lvl1pPr>
          </a:lstStyle>
          <a:p>
            <a:pPr lvl="0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Division Property of Equality</a:t>
            </a:r>
          </a:p>
        </p:txBody>
      </p:sp>
      <p:sp>
        <p:nvSpPr>
          <p:cNvPr id="166" name="Shape 166"/>
          <p:cNvSpPr/>
          <p:nvPr/>
        </p:nvSpPr>
        <p:spPr>
          <a:xfrm>
            <a:off x="4343400" y="4618037"/>
            <a:ext cx="4432300" cy="447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lnSpc>
                <a:spcPct val="90000"/>
              </a:lnSpc>
              <a:spcBef>
                <a:spcPts val="1400"/>
              </a:spcBef>
              <a:buClr>
                <a:srgbClr val="FFFFFF"/>
              </a:buClr>
              <a:buFont typeface="Arial"/>
              <a:tabLst>
                <a:tab pos="1587500" algn="r"/>
                <a:tab pos="1701800" algn="l"/>
                <a:tab pos="1981200" algn="l"/>
                <a:tab pos="3467100" algn="l"/>
                <a:tab pos="5524500" algn="l"/>
              </a:tabLst>
              <a:defRPr>
                <a:uFillTx/>
              </a:defRPr>
            </a:pPr>
            <a:r>
              <a:rPr sz="2400">
                <a:uFill>
                  <a:solidFill/>
                </a:uFill>
              </a:rPr>
              <a:t>Identity Property; 1</a:t>
            </a:r>
            <a:r>
              <a:rPr i="1" sz="2400">
                <a:uFill>
                  <a:solidFill/>
                </a:uFill>
              </a:rPr>
              <a:t>w</a:t>
            </a:r>
            <a:r>
              <a:rPr sz="2400">
                <a:uFill>
                  <a:solidFill/>
                </a:uFill>
              </a:rPr>
              <a:t> = </a:t>
            </a:r>
            <a:r>
              <a:rPr i="1" sz="2400">
                <a:uFill>
                  <a:solidFill/>
                </a:uFill>
              </a:rPr>
              <a:t>w</a:t>
            </a:r>
          </a:p>
        </p:txBody>
      </p:sp>
      <p:pic>
        <p:nvPicPr>
          <p:cNvPr id="167" name="4-4_1_1.png"/>
          <p:cNvPicPr/>
          <p:nvPr/>
        </p:nvPicPr>
        <p:blipFill>
          <a:blip r:embed="rId2">
            <a:extLst/>
          </a:blip>
          <a:srcRect l="0" t="0" r="0" b="82112"/>
          <a:stretch>
            <a:fillRect/>
          </a:stretch>
        </p:blipFill>
        <p:spPr>
          <a:xfrm>
            <a:off x="1885950" y="2447925"/>
            <a:ext cx="1379538" cy="3730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4-4_1_1.png"/>
          <p:cNvPicPr/>
          <p:nvPr/>
        </p:nvPicPr>
        <p:blipFill>
          <a:blip r:embed="rId2">
            <a:extLst/>
          </a:blip>
          <a:srcRect l="0" t="18064" r="0" b="41055"/>
          <a:stretch>
            <a:fillRect/>
          </a:stretch>
        </p:blipFill>
        <p:spPr>
          <a:xfrm>
            <a:off x="1873250" y="2949575"/>
            <a:ext cx="1389063" cy="8620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9" name="4-4_1_1.png"/>
          <p:cNvPicPr/>
          <p:nvPr/>
        </p:nvPicPr>
        <p:blipFill>
          <a:blip r:embed="rId2">
            <a:extLst/>
          </a:blip>
          <a:srcRect l="0" t="59120" r="0" b="18768"/>
          <a:stretch>
            <a:fillRect/>
          </a:stretch>
        </p:blipFill>
        <p:spPr>
          <a:xfrm>
            <a:off x="1863725" y="3914775"/>
            <a:ext cx="1389063" cy="4651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70" name="4-4_1_1.png"/>
          <p:cNvPicPr/>
          <p:nvPr/>
        </p:nvPicPr>
        <p:blipFill>
          <a:blip r:embed="rId2">
            <a:extLst/>
          </a:blip>
          <a:srcRect l="0" t="80235" r="0" b="0"/>
          <a:stretch>
            <a:fillRect/>
          </a:stretch>
        </p:blipFill>
        <p:spPr>
          <a:xfrm>
            <a:off x="1866900" y="4538662"/>
            <a:ext cx="1379538" cy="412751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Shape 171"/>
          <p:cNvSpPr/>
          <p:nvPr/>
        </p:nvSpPr>
        <p:spPr>
          <a:xfrm>
            <a:off x="4343400" y="3986212"/>
            <a:ext cx="4432300" cy="447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400"/>
              </a:spcBef>
              <a:buClr>
                <a:srgbClr val="FFFFFF"/>
              </a:buClr>
              <a:buFont typeface="Arial"/>
              <a:tabLst>
                <a:tab pos="1587500" algn="r"/>
                <a:tab pos="1701800" algn="l"/>
                <a:tab pos="1981200" algn="l"/>
                <a:tab pos="3467100" algn="l"/>
                <a:tab pos="5524500" algn="l"/>
              </a:tabLst>
              <a:defRPr sz="2400"/>
            </a:lvl1pPr>
          </a:lstStyle>
          <a:p>
            <a:pPr lvl="0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7 ÷ 7 = 1, 161 ÷ 7 = 23</a:t>
            </a:r>
          </a:p>
        </p:txBody>
      </p:sp>
      <p:sp>
        <p:nvSpPr>
          <p:cNvPr id="172" name="Shape 172"/>
          <p:cNvSpPr/>
          <p:nvPr/>
        </p:nvSpPr>
        <p:spPr>
          <a:xfrm>
            <a:off x="533400" y="5272087"/>
            <a:ext cx="7251700" cy="447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1755139" indent="-1370012">
              <a:spcBef>
                <a:spcPts val="1600"/>
              </a:spcBef>
              <a:buClr>
                <a:srgbClr val="FFFFFF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Answer:</a:t>
            </a:r>
            <a:r>
              <a:rPr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 	The solution is 23.</a:t>
            </a:r>
          </a:p>
        </p:txBody>
      </p:sp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6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500"/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16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500"/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nodeType="afterEffect" presetClass="entr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6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1" dur="500"/>
                                        <p:tgtEl>
                                          <p:spTgt spid="16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Class="entr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4" dur="500"/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nodeType="clickEffect" presetClass="entr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9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nodeType="afterEffect" presetClass="entr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3" dur="500"/>
                                        <p:tgtEl>
                                          <p:spTgt spid="17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Class="entr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6" dur="500"/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nodeType="clickEffect" presetClass="entr" presetSubtype="8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1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nodeType="afterEffect" presetClass="entr" presetSubtype="8" presetID="2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16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5" dur="500"/>
                                        <p:tgtEl>
                                          <p:spTgt spid="16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Class="entr" presetSubtype="8" presetID="2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8" dur="500"/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nodeType="clickEffect" presetClass="entr" presetSubtype="8" presetID="2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63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0" grpId="8"/>
      <p:bldP build="whole" bldLvl="1" animBg="1" rev="0" advAuto="0" spid="172" grpId="10"/>
      <p:bldP build="p" bldLvl="5" animBg="1" rev="0" advAuto="0" spid="166" grpId="9"/>
      <p:bldP build="p" bldLvl="5" animBg="1" rev="0" advAuto="0" spid="165" grpId="5"/>
      <p:bldP build="whole" bldLvl="1" animBg="1" rev="0" advAuto="0" spid="168" grpId="4"/>
      <p:bldP build="p" bldLvl="5" animBg="1" rev="0" advAuto="0" spid="163" grpId="3"/>
      <p:bldP build="p" bldLvl="1" animBg="1" rev="0" advAuto="0" spid="164" grpId="1"/>
      <p:bldP build="whole" bldLvl="1" animBg="1" rev="0" advAuto="0" spid="169" grpId="6"/>
      <p:bldP build="p" bldLvl="5" animBg="1" rev="0" advAuto="0" spid="171" grpId="7"/>
      <p:bldP build="whole" bldLvl="1" animBg="1" rev="0" advAuto="0" spid="167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Example 1</a:t>
            </a:r>
          </a:p>
        </p:txBody>
      </p:sp>
      <p:sp>
        <p:nvSpPr>
          <p:cNvPr id="175" name="Shape 175"/>
          <p:cNvSpPr/>
          <p:nvPr/>
        </p:nvSpPr>
        <p:spPr>
          <a:xfrm>
            <a:off x="857250" y="2028825"/>
            <a:ext cx="2806700" cy="229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A.</a:t>
            </a:r>
            <a:r>
              <a:rPr b="1" sz="2400">
                <a:uFill>
                  <a:solidFill/>
                </a:uFill>
              </a:rPr>
              <a:t>	–132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B.</a:t>
            </a:r>
            <a:r>
              <a:rPr b="1" sz="2400">
                <a:uFill>
                  <a:solidFill/>
                </a:uFill>
              </a:rPr>
              <a:t>	–10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C.</a:t>
            </a:r>
            <a:r>
              <a:rPr b="1" sz="2400">
                <a:uFill>
                  <a:solidFill/>
                </a:uFill>
              </a:rPr>
              <a:t>	10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D.</a:t>
            </a:r>
            <a:r>
              <a:rPr b="1" sz="2400">
                <a:uFill>
                  <a:solidFill/>
                </a:uFill>
              </a:rPr>
              <a:t>	132</a:t>
            </a:r>
          </a:p>
        </p:txBody>
      </p:sp>
      <p:sp>
        <p:nvSpPr>
          <p:cNvPr id="176" name="Shape 176"/>
          <p:cNvSpPr/>
          <p:nvPr/>
        </p:nvSpPr>
        <p:spPr>
          <a:xfrm>
            <a:off x="476250" y="1285875"/>
            <a:ext cx="8026400" cy="447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383540">
              <a:lnSpc>
                <a:spcPct val="90000"/>
              </a:lnSpc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Solve 12</a:t>
            </a:r>
            <a:r>
              <a:rPr b="1" i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p</a:t>
            </a: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 = 120.</a:t>
            </a:r>
          </a:p>
        </p:txBody>
      </p:sp>
      <p:sp>
        <p:nvSpPr>
          <p:cNvPr id="177" name="Shape 177"/>
          <p:cNvSpPr/>
          <p:nvPr/>
        </p:nvSpPr>
        <p:spPr>
          <a:xfrm>
            <a:off x="876300" y="3876675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ln w="57150">
            <a:solidFill>
              <a:srgbClr val="F2362F"/>
            </a:solidFill>
            <a:round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178" name="Check Progress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16212" y="712787"/>
            <a:ext cx="2846388" cy="511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" name="CheckPointICON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67600" y="747712"/>
            <a:ext cx="1222375" cy="3762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nodeType="after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1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822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822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7" grpId="5"/>
      <p:bldP build="whole" bldLvl="1" animBg="1" rev="0" advAuto="0" spid="179" grpId="2"/>
      <p:bldP build="whole" bldLvl="1" animBg="1" rev="0" advAuto="0" spid="178" grpId="1"/>
      <p:bldP build="whole" bldLvl="1" animBg="1" rev="0" advAuto="0" spid="176" grpId="3"/>
      <p:bldP build="whole" bldLvl="1" animBg="1" rev="0" advAuto="0" spid="175" grpId="4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Example 2</a:t>
            </a:r>
          </a:p>
        </p:txBody>
      </p:sp>
      <p:sp>
        <p:nvSpPr>
          <p:cNvPr id="182" name="Shape 182"/>
          <p:cNvSpPr/>
          <p:nvPr/>
        </p:nvSpPr>
        <p:spPr>
          <a:xfrm>
            <a:off x="2628900" y="771525"/>
            <a:ext cx="5994401" cy="385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1100"/>
              </a:spcBef>
              <a:buClr>
                <a:srgbClr val="F2362F"/>
              </a:buClr>
              <a:buFont typeface="Arial"/>
              <a:defRPr b="1" sz="2000">
                <a:solidFill>
                  <a:srgbClr val="F2362F"/>
                </a:solidFill>
                <a:uFill>
                  <a:solidFill>
                    <a:srgbClr val="F2362F"/>
                  </a:solidFill>
                </a:u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2000">
                <a:solidFill>
                  <a:srgbClr val="F2362F"/>
                </a:solidFill>
                <a:uFill>
                  <a:solidFill>
                    <a:srgbClr val="F2362F"/>
                  </a:solidFill>
                </a:uFill>
              </a:rPr>
              <a:t>Solve Equations by Dividing</a:t>
            </a:r>
          </a:p>
        </p:txBody>
      </p:sp>
      <p:sp>
        <p:nvSpPr>
          <p:cNvPr id="183" name="Shape 183"/>
          <p:cNvSpPr/>
          <p:nvPr/>
        </p:nvSpPr>
        <p:spPr>
          <a:xfrm>
            <a:off x="4343400" y="2398712"/>
            <a:ext cx="4432300" cy="447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400"/>
              </a:spcBef>
              <a:buClr>
                <a:srgbClr val="FFFFFF"/>
              </a:buClr>
              <a:buFont typeface="Arial"/>
              <a:tabLst>
                <a:tab pos="1587500" algn="r"/>
                <a:tab pos="1701800" algn="l"/>
                <a:tab pos="1981200" algn="l"/>
                <a:tab pos="3467100" algn="l"/>
                <a:tab pos="5524500" algn="l"/>
              </a:tabLst>
              <a:defRPr sz="2400"/>
            </a:lvl1pPr>
          </a:lstStyle>
          <a:p>
            <a:pPr lvl="0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Write the equation.</a:t>
            </a:r>
          </a:p>
        </p:txBody>
      </p:sp>
      <p:sp>
        <p:nvSpPr>
          <p:cNvPr id="184" name="Shape 184"/>
          <p:cNvSpPr/>
          <p:nvPr>
            <p:ph type="body" idx="4294967295"/>
          </p:nvPr>
        </p:nvSpPr>
        <p:spPr>
          <a:xfrm>
            <a:off x="533400" y="1503362"/>
            <a:ext cx="8229600" cy="25368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>
              <a:buClr>
                <a:srgbClr val="0068AD"/>
              </a:buClr>
              <a:buSzTx/>
              <a:buFont typeface="Arial"/>
              <a:buNone/>
              <a:defRPr sz="1800"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	Solve 7</a:t>
            </a:r>
            <a:r>
              <a:rPr b="1" i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x</a:t>
            </a: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 =</a:t>
            </a:r>
            <a:r>
              <a:rPr b="1" i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 </a:t>
            </a: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–56. Check your solution and graph it on a number line.</a:t>
            </a:r>
          </a:p>
        </p:txBody>
      </p:sp>
      <p:pic>
        <p:nvPicPr>
          <p:cNvPr id="185" name="Eq4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52637" y="4843462"/>
            <a:ext cx="923926" cy="3476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Eq1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85950" y="2447925"/>
            <a:ext cx="1247776" cy="3476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" name="Eq3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952625" y="4143375"/>
            <a:ext cx="1019176" cy="347663"/>
          </a:xfrm>
          <a:prstGeom prst="rect">
            <a:avLst/>
          </a:prstGeom>
          <a:ln w="12700">
            <a:miter lim="400000"/>
          </a:ln>
        </p:spPr>
      </p:pic>
      <p:sp>
        <p:nvSpPr>
          <p:cNvPr id="188" name="Shape 188"/>
          <p:cNvSpPr/>
          <p:nvPr/>
        </p:nvSpPr>
        <p:spPr>
          <a:xfrm>
            <a:off x="4343400" y="3208337"/>
            <a:ext cx="4432300" cy="447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400"/>
              </a:spcBef>
              <a:buClr>
                <a:srgbClr val="FFFFFF"/>
              </a:buClr>
              <a:buFont typeface="Arial"/>
              <a:tabLst>
                <a:tab pos="1587500" algn="r"/>
                <a:tab pos="1701800" algn="l"/>
                <a:tab pos="1981200" algn="l"/>
                <a:tab pos="3467100" algn="l"/>
                <a:tab pos="5524500" algn="l"/>
              </a:tabLst>
              <a:defRPr sz="2400"/>
            </a:lvl1pPr>
          </a:lstStyle>
          <a:p>
            <a:pPr lvl="0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Division Property of Equality</a:t>
            </a:r>
          </a:p>
        </p:txBody>
      </p:sp>
      <p:sp>
        <p:nvSpPr>
          <p:cNvPr id="189" name="Shape 189"/>
          <p:cNvSpPr/>
          <p:nvPr/>
        </p:nvSpPr>
        <p:spPr>
          <a:xfrm>
            <a:off x="4343400" y="4808537"/>
            <a:ext cx="4432300" cy="447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lnSpc>
                <a:spcPct val="90000"/>
              </a:lnSpc>
              <a:spcBef>
                <a:spcPts val="1400"/>
              </a:spcBef>
              <a:buClr>
                <a:srgbClr val="FFFFFF"/>
              </a:buClr>
              <a:buFont typeface="Arial"/>
              <a:tabLst>
                <a:tab pos="1587500" algn="r"/>
                <a:tab pos="1701800" algn="l"/>
                <a:tab pos="1981200" algn="l"/>
                <a:tab pos="3467100" algn="l"/>
                <a:tab pos="5524500" algn="l"/>
              </a:tabLst>
              <a:defRPr>
                <a:uFillTx/>
              </a:defRPr>
            </a:pPr>
            <a:r>
              <a:rPr sz="2400">
                <a:uFill>
                  <a:solidFill/>
                </a:uFill>
              </a:rPr>
              <a:t>Identity Property; 1</a:t>
            </a:r>
            <a:r>
              <a:rPr i="1" sz="2400">
                <a:uFill>
                  <a:solidFill/>
                </a:uFill>
              </a:rPr>
              <a:t>x</a:t>
            </a:r>
            <a:r>
              <a:rPr sz="2400">
                <a:uFill>
                  <a:solidFill/>
                </a:uFill>
              </a:rPr>
              <a:t> = </a:t>
            </a:r>
            <a:r>
              <a:rPr i="1" sz="2400">
                <a:uFill>
                  <a:solidFill/>
                </a:uFill>
              </a:rPr>
              <a:t>x</a:t>
            </a:r>
          </a:p>
        </p:txBody>
      </p:sp>
      <p:pic>
        <p:nvPicPr>
          <p:cNvPr id="190" name="Eq8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400550" y="3943350"/>
            <a:ext cx="2157413" cy="7778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2palg_91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619250" y="3074987"/>
            <a:ext cx="1571625" cy="787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8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500"/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18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500"/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7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nodeType="afterEffect" presetClass="entr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8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1" dur="500"/>
                                        <p:tgtEl>
                                          <p:spTgt spid="18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Class="entr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4" dur="500"/>
                                        <p:tgtEl>
                                          <p:spTgt spid="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nodeType="clickEffect" presetClass="entr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9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nodeType="afterEffect" presetClass="entr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3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nodeType="clickEffect" presetClass="entr" presetSubtype="8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8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nodeType="afterEffect" presetClass="entr" presetSubtype="8" presetID="2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18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2" dur="500"/>
                                        <p:tgtEl>
                                          <p:spTgt spid="18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Class="entr" presetSubtype="8" presetID="2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5" dur="500"/>
                                        <p:tgtEl>
                                          <p:spTgt spid="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83" grpId="3"/>
      <p:bldP build="whole" bldLvl="1" animBg="1" rev="0" advAuto="0" spid="186" grpId="2"/>
      <p:bldP build="whole" bldLvl="1" animBg="1" rev="0" advAuto="0" spid="191" grpId="4"/>
      <p:bldP build="whole" bldLvl="1" animBg="1" rev="0" advAuto="0" spid="190" grpId="7"/>
      <p:bldP build="whole" bldLvl="1" animBg="1" rev="0" advAuto="0" spid="185" grpId="8"/>
      <p:bldP build="p" bldLvl="5" animBg="1" rev="0" advAuto="0" spid="189" grpId="9"/>
      <p:bldP build="whole" bldLvl="1" animBg="1" rev="0" advAuto="0" spid="187" grpId="6"/>
      <p:bldP build="p" bldLvl="1" animBg="1" rev="0" advAuto="0" spid="184" grpId="1"/>
      <p:bldP build="p" bldLvl="5" animBg="1" rev="0" advAuto="0" spid="188" grpId="5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Example 2</a:t>
            </a:r>
          </a:p>
        </p:txBody>
      </p:sp>
      <p:sp>
        <p:nvSpPr>
          <p:cNvPr id="194" name="Shape 194"/>
          <p:cNvSpPr/>
          <p:nvPr/>
        </p:nvSpPr>
        <p:spPr>
          <a:xfrm>
            <a:off x="2628900" y="771525"/>
            <a:ext cx="5994401" cy="385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1100"/>
              </a:spcBef>
              <a:buClr>
                <a:srgbClr val="F2362F"/>
              </a:buClr>
              <a:buFont typeface="Arial"/>
              <a:defRPr b="1" sz="2000">
                <a:solidFill>
                  <a:srgbClr val="F2362F"/>
                </a:solidFill>
                <a:uFill>
                  <a:solidFill>
                    <a:srgbClr val="F2362F"/>
                  </a:solidFill>
                </a:u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2000">
                <a:solidFill>
                  <a:srgbClr val="F2362F"/>
                </a:solidFill>
                <a:uFill>
                  <a:solidFill>
                    <a:srgbClr val="F2362F"/>
                  </a:solidFill>
                </a:uFill>
              </a:rPr>
              <a:t>Solve Equations by Dividing</a:t>
            </a:r>
          </a:p>
        </p:txBody>
      </p:sp>
      <p:sp>
        <p:nvSpPr>
          <p:cNvPr id="195" name="Shape 195"/>
          <p:cNvSpPr/>
          <p:nvPr>
            <p:ph type="body" idx="4294967295"/>
          </p:nvPr>
        </p:nvSpPr>
        <p:spPr>
          <a:xfrm>
            <a:off x="533400" y="1435100"/>
            <a:ext cx="7543800" cy="25368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>
              <a:buClr>
                <a:srgbClr val="000000"/>
              </a:buClr>
              <a:buSzTx/>
              <a:buFont typeface="Arial"/>
              <a:buNone/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	To check your solution, replace </a:t>
            </a:r>
            <a:r>
              <a:rPr i="1" sz="2400">
                <a:uFill>
                  <a:solidFill/>
                </a:uFill>
              </a:rPr>
              <a:t>x </a:t>
            </a:r>
            <a:r>
              <a:rPr sz="2400">
                <a:uFill>
                  <a:solidFill/>
                </a:uFill>
              </a:rPr>
              <a:t>with –8 in the original equation.</a:t>
            </a:r>
          </a:p>
        </p:txBody>
      </p:sp>
      <p:sp>
        <p:nvSpPr>
          <p:cNvPr id="196" name="Shape 196"/>
          <p:cNvSpPr/>
          <p:nvPr/>
        </p:nvSpPr>
        <p:spPr>
          <a:xfrm>
            <a:off x="533400" y="4622800"/>
            <a:ext cx="7251700" cy="447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1755139" indent="-1370012">
              <a:spcBef>
                <a:spcPts val="1600"/>
              </a:spcBef>
              <a:buClr>
                <a:srgbClr val="FFFFFF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Answer:</a:t>
            </a:r>
            <a:r>
              <a:rPr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 	The solution is –8.</a:t>
            </a:r>
          </a:p>
        </p:txBody>
      </p:sp>
      <p:grpSp>
        <p:nvGrpSpPr>
          <p:cNvPr id="199" name="Group 199"/>
          <p:cNvGrpSpPr/>
          <p:nvPr/>
        </p:nvGrpSpPr>
        <p:grpSpPr>
          <a:xfrm>
            <a:off x="881062" y="3881437"/>
            <a:ext cx="7899401" cy="447230"/>
            <a:chOff x="0" y="0"/>
            <a:chExt cx="7899400" cy="447228"/>
          </a:xfrm>
        </p:grpSpPr>
        <p:sp>
          <p:nvSpPr>
            <p:cNvPr id="197" name="Shape 197"/>
            <p:cNvSpPr/>
            <p:nvPr/>
          </p:nvSpPr>
          <p:spPr>
            <a:xfrm>
              <a:off x="0" y="0"/>
              <a:ext cx="7899400" cy="4472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>
                <a:lnSpc>
                  <a:spcPct val="90000"/>
                </a:lnSpc>
                <a:spcBef>
                  <a:spcPts val="1400"/>
                </a:spcBef>
                <a:buClr>
                  <a:srgbClr val="FFFFFF"/>
                </a:buClr>
                <a:buFont typeface="Arial"/>
                <a:tabLst>
                  <a:tab pos="2209800" algn="r"/>
                  <a:tab pos="2311400" algn="l"/>
                  <a:tab pos="2603500" algn="l"/>
                  <a:tab pos="4038600" algn="l"/>
                  <a:tab pos="5524500" algn="l"/>
                </a:tabLst>
                <a:defRPr sz="2400"/>
              </a:lvl1pPr>
            </a:lstStyle>
            <a:p>
              <a:pPr lvl="0">
                <a:defRPr sz="1800">
                  <a:uFillTx/>
                </a:defRPr>
              </a:pPr>
              <a:r>
                <a:rPr sz="2400">
                  <a:uFill>
                    <a:solidFill/>
                  </a:uFill>
                </a:rPr>
                <a:t>				The sentence is true.</a:t>
              </a:r>
            </a:p>
          </p:txBody>
        </p:sp>
        <p:pic>
          <p:nvPicPr>
            <p:cNvPr id="198" name="Eq7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547812" y="33337"/>
              <a:ext cx="1422401" cy="3476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02" name="Group 202"/>
          <p:cNvGrpSpPr/>
          <p:nvPr/>
        </p:nvGrpSpPr>
        <p:grpSpPr>
          <a:xfrm>
            <a:off x="881062" y="2398712"/>
            <a:ext cx="7899401" cy="447230"/>
            <a:chOff x="0" y="0"/>
            <a:chExt cx="7899400" cy="447228"/>
          </a:xfrm>
        </p:grpSpPr>
        <p:sp>
          <p:nvSpPr>
            <p:cNvPr id="200" name="Shape 200"/>
            <p:cNvSpPr/>
            <p:nvPr/>
          </p:nvSpPr>
          <p:spPr>
            <a:xfrm>
              <a:off x="0" y="0"/>
              <a:ext cx="7899400" cy="4472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>
                <a:lnSpc>
                  <a:spcPct val="90000"/>
                </a:lnSpc>
                <a:spcBef>
                  <a:spcPts val="1400"/>
                </a:spcBef>
                <a:buClr>
                  <a:srgbClr val="FFFFFF"/>
                </a:buClr>
                <a:buFont typeface="Arial"/>
                <a:tabLst>
                  <a:tab pos="2209800" algn="r"/>
                  <a:tab pos="2324100" algn="l"/>
                  <a:tab pos="2552700" algn="l"/>
                  <a:tab pos="4038600" algn="l"/>
                  <a:tab pos="5524500" algn="l"/>
                </a:tabLst>
                <a:defRPr>
                  <a:uFillTx/>
                </a:defRPr>
              </a:pPr>
              <a:r>
                <a:rPr b="1" sz="2400">
                  <a:solidFill>
                    <a:srgbClr val="E9332C"/>
                  </a:solidFill>
                  <a:uFill>
                    <a:solidFill>
                      <a:srgbClr val="E9332C"/>
                    </a:solidFill>
                  </a:uFill>
                </a:rPr>
                <a:t>Check</a:t>
              </a:r>
              <a:r>
                <a:rPr sz="2400">
                  <a:uFill>
                    <a:solidFill/>
                  </a:uFill>
                </a:rPr>
                <a:t> 				Write the equation.</a:t>
              </a:r>
            </a:p>
          </p:txBody>
        </p:sp>
        <p:pic>
          <p:nvPicPr>
            <p:cNvPr id="201" name="Eq5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709737" y="49212"/>
              <a:ext cx="1247776" cy="3476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03" name="3_4_1A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263775" y="5410200"/>
            <a:ext cx="4581526" cy="60166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08" name="Group 208"/>
          <p:cNvGrpSpPr/>
          <p:nvPr/>
        </p:nvGrpSpPr>
        <p:grpSpPr>
          <a:xfrm>
            <a:off x="881062" y="3101974"/>
            <a:ext cx="7899401" cy="467868"/>
            <a:chOff x="0" y="0"/>
            <a:chExt cx="7899400" cy="467866"/>
          </a:xfrm>
        </p:grpSpPr>
        <p:sp>
          <p:nvSpPr>
            <p:cNvPr id="204" name="Shape 204"/>
            <p:cNvSpPr/>
            <p:nvPr/>
          </p:nvSpPr>
          <p:spPr>
            <a:xfrm>
              <a:off x="0" y="20637"/>
              <a:ext cx="7899400" cy="4472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>
                <a:lnSpc>
                  <a:spcPct val="90000"/>
                </a:lnSpc>
                <a:spcBef>
                  <a:spcPts val="1400"/>
                </a:spcBef>
                <a:buClr>
                  <a:srgbClr val="FFFFFF"/>
                </a:buClr>
                <a:buFont typeface="Arial"/>
                <a:tabLst>
                  <a:tab pos="2222500" algn="r"/>
                  <a:tab pos="2336800" algn="l"/>
                  <a:tab pos="2578100" algn="l"/>
                  <a:tab pos="4038600" algn="l"/>
                  <a:tab pos="5524500" algn="l"/>
                </a:tabLst>
                <a:defRPr>
                  <a:uFillTx/>
                </a:defRPr>
              </a:pPr>
              <a:r>
                <a:rPr sz="2400">
                  <a:solidFill>
                    <a:srgbClr val="E9332C"/>
                  </a:solidFill>
                  <a:uFill>
                    <a:solidFill>
                      <a:srgbClr val="E9332C"/>
                    </a:solidFill>
                  </a:uFill>
                </a:rPr>
                <a:t>				</a:t>
              </a:r>
              <a:r>
                <a:rPr sz="2400">
                  <a:uFill>
                    <a:solidFill/>
                  </a:uFill>
                </a:rPr>
                <a:t>Replace </a:t>
              </a:r>
              <a:r>
                <a:rPr i="1" sz="2400">
                  <a:uFill>
                    <a:solidFill/>
                  </a:uFill>
                </a:rPr>
                <a:t>x</a:t>
              </a:r>
              <a:r>
                <a:rPr sz="2400">
                  <a:uFill>
                    <a:solidFill/>
                  </a:uFill>
                </a:rPr>
                <a:t> with –8.</a:t>
              </a:r>
            </a:p>
          </p:txBody>
        </p:sp>
        <p:grpSp>
          <p:nvGrpSpPr>
            <p:cNvPr id="207" name="Group 207"/>
            <p:cNvGrpSpPr/>
            <p:nvPr/>
          </p:nvGrpSpPr>
          <p:grpSpPr>
            <a:xfrm>
              <a:off x="1404937" y="0"/>
              <a:ext cx="1617663" cy="460375"/>
              <a:chOff x="0" y="0"/>
              <a:chExt cx="1617662" cy="460374"/>
            </a:xfrm>
          </p:grpSpPr>
          <p:pic>
            <p:nvPicPr>
              <p:cNvPr id="205" name="2palg_92.png"/>
              <p:cNvPicPr/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0" y="58737"/>
                <a:ext cx="1617663" cy="40163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206" name="Shape 206"/>
              <p:cNvSpPr/>
              <p:nvPr/>
            </p:nvSpPr>
            <p:spPr>
              <a:xfrm>
                <a:off x="762000" y="0"/>
                <a:ext cx="317500" cy="27441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700"/>
                  </a:spcBef>
                  <a:buClr>
                    <a:srgbClr val="FFFFFF"/>
                  </a:buClr>
                  <a:buFont typeface="Arial"/>
                  <a:tabLst>
                    <a:tab pos="1638300" algn="l"/>
                    <a:tab pos="1930400" algn="l"/>
                    <a:tab pos="4267200" algn="l"/>
                    <a:tab pos="4610100" algn="l"/>
                  </a:tabLst>
                  <a:defRPr b="1" sz="1200"/>
                </a:lvl1pPr>
              </a:lstStyle>
              <a:p>
                <a:pPr lvl="0">
                  <a:defRPr b="0" sz="1800">
                    <a:uFillTx/>
                  </a:defRPr>
                </a:pPr>
                <a:r>
                  <a:rPr b="1" sz="1200">
                    <a:uFill>
                      <a:solidFill/>
                    </a:uFill>
                  </a:rPr>
                  <a:t>?</a:t>
                </a:r>
              </a:p>
            </p:txBody>
          </p:sp>
        </p:grpSp>
      </p:grpSp>
      <p:pic>
        <p:nvPicPr>
          <p:cNvPr id="209" name="check.jp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886200" y="3911600"/>
            <a:ext cx="304801" cy="2889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9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500"/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5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nodeType="afterEffect" presetClass="entr" presetSubtype="0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9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nodeType="clickEffect" presetClass="entr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4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nodeType="afterEffect" presetClass="entr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8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8" grpId="3"/>
      <p:bldP build="whole" bldLvl="1" animBg="1" rev="0" advAuto="0" spid="209" grpId="5"/>
      <p:bldP build="whole" bldLvl="1" animBg="1" rev="0" advAuto="0" spid="202" grpId="2"/>
      <p:bldP build="whole" bldLvl="1" animBg="1" rev="0" advAuto="0" spid="199" grpId="4"/>
      <p:bldP build="whole" bldLvl="1" animBg="1" rev="0" advAuto="0" spid="203" grpId="7"/>
      <p:bldP build="whole" bldLvl="1" animBg="1" rev="0" advAuto="0" spid="196" grpId="6"/>
      <p:bldP build="p" bldLvl="1" animBg="1" rev="0" advAuto="0" spid="195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Example 2</a:t>
            </a:r>
          </a:p>
        </p:txBody>
      </p:sp>
      <p:sp>
        <p:nvSpPr>
          <p:cNvPr id="212" name="Shape 212"/>
          <p:cNvSpPr/>
          <p:nvPr/>
        </p:nvSpPr>
        <p:spPr>
          <a:xfrm>
            <a:off x="857250" y="2028825"/>
            <a:ext cx="2806700" cy="229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A.</a:t>
            </a:r>
            <a:r>
              <a:rPr b="1" sz="2400">
                <a:uFill>
                  <a:solidFill/>
                </a:uFill>
              </a:rPr>
              <a:t>	–48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B.</a:t>
            </a:r>
            <a:r>
              <a:rPr b="1" sz="2400">
                <a:uFill>
                  <a:solidFill/>
                </a:uFill>
              </a:rPr>
              <a:t>	–3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C.</a:t>
            </a:r>
            <a:r>
              <a:rPr b="1" sz="2400">
                <a:uFill>
                  <a:solidFill/>
                </a:uFill>
              </a:rPr>
              <a:t>	3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D.</a:t>
            </a:r>
            <a:r>
              <a:rPr b="1" sz="2400">
                <a:uFill>
                  <a:solidFill/>
                </a:uFill>
              </a:rPr>
              <a:t>	48</a:t>
            </a:r>
          </a:p>
        </p:txBody>
      </p:sp>
      <p:sp>
        <p:nvSpPr>
          <p:cNvPr id="213" name="Shape 213"/>
          <p:cNvSpPr/>
          <p:nvPr/>
        </p:nvSpPr>
        <p:spPr>
          <a:xfrm>
            <a:off x="476250" y="1285875"/>
            <a:ext cx="8026400" cy="447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612140" indent="-228600">
              <a:lnSpc>
                <a:spcPct val="90000"/>
              </a:lnSpc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Solve 4</a:t>
            </a:r>
            <a:r>
              <a:rPr b="1" i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x</a:t>
            </a: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 = –12. Check your solution</a:t>
            </a:r>
            <a:r>
              <a:rPr b="1" i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.</a:t>
            </a:r>
          </a:p>
        </p:txBody>
      </p:sp>
      <p:sp>
        <p:nvSpPr>
          <p:cNvPr id="214" name="Shape 214"/>
          <p:cNvSpPr/>
          <p:nvPr/>
        </p:nvSpPr>
        <p:spPr>
          <a:xfrm>
            <a:off x="876300" y="2946400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ln w="57150">
            <a:solidFill>
              <a:srgbClr val="F2362F"/>
            </a:solidFill>
            <a:round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215" name="Check Progress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16212" y="712787"/>
            <a:ext cx="2846388" cy="511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16" name="CheckPointICON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67600" y="747712"/>
            <a:ext cx="1222375" cy="3762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nodeType="after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1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822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822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5" grpId="1"/>
      <p:bldP build="whole" bldLvl="1" animBg="1" rev="0" advAuto="0" spid="213" grpId="3"/>
      <p:bldP build="whole" bldLvl="1" animBg="1" rev="0" advAuto="0" spid="212" grpId="4"/>
      <p:bldP build="whole" bldLvl="1" animBg="1" rev="0" advAuto="0" spid="214" grpId="5"/>
      <p:bldP build="whole" bldLvl="1" animBg="1" rev="0" advAuto="0" spid="216" grpId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Example 3</a:t>
            </a:r>
          </a:p>
        </p:txBody>
      </p:sp>
      <p:sp>
        <p:nvSpPr>
          <p:cNvPr id="219" name="Shape 219"/>
          <p:cNvSpPr/>
          <p:nvPr/>
        </p:nvSpPr>
        <p:spPr>
          <a:xfrm>
            <a:off x="4457700" y="771525"/>
            <a:ext cx="4013200" cy="385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1100"/>
              </a:spcBef>
              <a:buClr>
                <a:srgbClr val="F2362F"/>
              </a:buClr>
              <a:buFont typeface="Arial"/>
              <a:defRPr b="1" sz="2000">
                <a:solidFill>
                  <a:srgbClr val="F2362F"/>
                </a:solidFill>
                <a:uFill>
                  <a:solidFill>
                    <a:srgbClr val="F2362F"/>
                  </a:solidFill>
                </a:u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2000">
                <a:solidFill>
                  <a:srgbClr val="F2362F"/>
                </a:solidFill>
                <a:uFill>
                  <a:solidFill>
                    <a:srgbClr val="F2362F"/>
                  </a:solidFill>
                </a:uFill>
              </a:rPr>
              <a:t>Solve an Equation by Dividing</a:t>
            </a:r>
          </a:p>
        </p:txBody>
      </p:sp>
      <p:sp>
        <p:nvSpPr>
          <p:cNvPr id="220" name="Shape 220"/>
          <p:cNvSpPr/>
          <p:nvPr>
            <p:ph type="body" idx="4294967295"/>
          </p:nvPr>
        </p:nvSpPr>
        <p:spPr>
          <a:xfrm>
            <a:off x="533400" y="1500187"/>
            <a:ext cx="8229600" cy="3267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>
              <a:buClr>
                <a:srgbClr val="E9332C"/>
              </a:buClr>
              <a:buSzTx/>
              <a:buFont typeface="Arial"/>
              <a:buNone/>
              <a:defRPr sz="1800">
                <a:uFillTx/>
              </a:defRPr>
            </a:pPr>
            <a:r>
              <a:rPr b="1"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	HOBBIES</a:t>
            </a: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  Esteban spent $112 on boxes of baseball cards. He paid $14 per box. Write and solve an equation to find how many boxes of cards Esteban bought.</a:t>
            </a:r>
          </a:p>
        </p:txBody>
      </p:sp>
      <p:grpSp>
        <p:nvGrpSpPr>
          <p:cNvPr id="223" name="Group 223"/>
          <p:cNvGrpSpPr/>
          <p:nvPr/>
        </p:nvGrpSpPr>
        <p:grpSpPr>
          <a:xfrm>
            <a:off x="960437" y="3414712"/>
            <a:ext cx="7202488" cy="2208213"/>
            <a:chOff x="0" y="0"/>
            <a:chExt cx="7202487" cy="2208212"/>
          </a:xfrm>
        </p:grpSpPr>
        <p:pic>
          <p:nvPicPr>
            <p:cNvPr id="221" name="PALG04-04-03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7202488" cy="22082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22" name="Shape 222"/>
            <p:cNvSpPr/>
            <p:nvPr/>
          </p:nvSpPr>
          <p:spPr>
            <a:xfrm>
              <a:off x="6761162" y="339725"/>
              <a:ext cx="218453" cy="3608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buClr>
                  <a:srgbClr val="000000"/>
                </a:buClr>
                <a:buFont typeface="Arial"/>
              </a:lvl1pPr>
            </a:lstStyle>
            <a:p>
              <a:pPr lvl="0">
                <a:defRPr>
                  <a:uFillTx/>
                </a:defRPr>
              </a:pPr>
              <a:r>
                <a:rPr>
                  <a:uFill>
                    <a:solidFill/>
                  </a:uFill>
                </a:rPr>
                <a:t>.</a:t>
              </a:r>
            </a:p>
          </p:txBody>
        </p:sp>
      </p:grpSp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500"/>
                                        <p:tgtEl>
                                          <p:spTgt spid="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220" grpId="1"/>
      <p:bldP build="whole" bldLvl="1" animBg="1" rev="0" advAuto="0" spid="223" grpId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Example 3</a:t>
            </a:r>
          </a:p>
        </p:txBody>
      </p:sp>
      <p:sp>
        <p:nvSpPr>
          <p:cNvPr id="226" name="Shape 226"/>
          <p:cNvSpPr/>
          <p:nvPr/>
        </p:nvSpPr>
        <p:spPr>
          <a:xfrm>
            <a:off x="4457700" y="771525"/>
            <a:ext cx="4013200" cy="385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1100"/>
              </a:spcBef>
              <a:buClr>
                <a:srgbClr val="F2362F"/>
              </a:buClr>
              <a:buFont typeface="Arial"/>
              <a:defRPr b="1" sz="2000">
                <a:solidFill>
                  <a:srgbClr val="F2362F"/>
                </a:solidFill>
                <a:uFill>
                  <a:solidFill>
                    <a:srgbClr val="F2362F"/>
                  </a:solidFill>
                </a:u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2000">
                <a:solidFill>
                  <a:srgbClr val="F2362F"/>
                </a:solidFill>
                <a:uFill>
                  <a:solidFill>
                    <a:srgbClr val="F2362F"/>
                  </a:solidFill>
                </a:uFill>
              </a:rPr>
              <a:t>Solve an Equation by Dividing</a:t>
            </a:r>
          </a:p>
        </p:txBody>
      </p:sp>
      <p:sp>
        <p:nvSpPr>
          <p:cNvPr id="227" name="Shape 227"/>
          <p:cNvSpPr/>
          <p:nvPr/>
        </p:nvSpPr>
        <p:spPr>
          <a:xfrm>
            <a:off x="881062" y="2019300"/>
            <a:ext cx="7899401" cy="447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2300"/>
              </a:spcBef>
              <a:buClr>
                <a:srgbClr val="FFFFFF"/>
              </a:buClr>
              <a:buFont typeface="Arial"/>
              <a:tabLst>
                <a:tab pos="1600200" algn="r"/>
                <a:tab pos="1701800" algn="l"/>
                <a:tab pos="1981200" algn="l"/>
                <a:tab pos="3695700" algn="l"/>
              </a:tabLst>
              <a:defRPr sz="2400"/>
            </a:lvl1pPr>
          </a:lstStyle>
          <a:p>
            <a:pPr lvl="0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				Write the equation.</a:t>
            </a:r>
          </a:p>
        </p:txBody>
      </p:sp>
      <p:sp>
        <p:nvSpPr>
          <p:cNvPr id="228" name="Shape 228"/>
          <p:cNvSpPr/>
          <p:nvPr/>
        </p:nvSpPr>
        <p:spPr>
          <a:xfrm>
            <a:off x="881062" y="2954337"/>
            <a:ext cx="7899401" cy="447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2300"/>
              </a:spcBef>
              <a:buClr>
                <a:srgbClr val="FFFFFF"/>
              </a:buClr>
              <a:buFont typeface="Arial"/>
              <a:tabLst>
                <a:tab pos="1600200" algn="r"/>
                <a:tab pos="1701800" algn="l"/>
                <a:tab pos="1981200" algn="l"/>
                <a:tab pos="3695700" algn="l"/>
              </a:tabLst>
              <a:defRPr sz="2400"/>
            </a:lvl1pPr>
          </a:lstStyle>
          <a:p>
            <a:pPr lvl="0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				Division Property of Equality</a:t>
            </a:r>
          </a:p>
        </p:txBody>
      </p:sp>
      <p:sp>
        <p:nvSpPr>
          <p:cNvPr id="229" name="Shape 229"/>
          <p:cNvSpPr/>
          <p:nvPr/>
        </p:nvSpPr>
        <p:spPr>
          <a:xfrm>
            <a:off x="881062" y="3889375"/>
            <a:ext cx="7899401" cy="447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2300"/>
              </a:spcBef>
              <a:buClr>
                <a:srgbClr val="FFFFFF"/>
              </a:buClr>
              <a:buFont typeface="Arial"/>
              <a:tabLst>
                <a:tab pos="1600200" algn="r"/>
                <a:tab pos="1701800" algn="l"/>
                <a:tab pos="1981200" algn="l"/>
                <a:tab pos="3695700" algn="l"/>
              </a:tabLst>
              <a:defRPr sz="2400"/>
            </a:lvl1pPr>
          </a:lstStyle>
          <a:p>
            <a:pPr lvl="0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				Simplify.</a:t>
            </a:r>
          </a:p>
        </p:txBody>
      </p:sp>
      <p:pic>
        <p:nvPicPr>
          <p:cNvPr id="230" name="4-4_3.png"/>
          <p:cNvPicPr/>
          <p:nvPr/>
        </p:nvPicPr>
        <p:blipFill>
          <a:blip r:embed="rId2">
            <a:extLst/>
          </a:blip>
          <a:srcRect l="0" t="0" r="0" b="76089"/>
          <a:stretch>
            <a:fillRect/>
          </a:stretch>
        </p:blipFill>
        <p:spPr>
          <a:xfrm>
            <a:off x="2428875" y="2062162"/>
            <a:ext cx="1508125" cy="3905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31" name="4-4_3.png"/>
          <p:cNvPicPr/>
          <p:nvPr/>
        </p:nvPicPr>
        <p:blipFill>
          <a:blip r:embed="rId2">
            <a:extLst/>
          </a:blip>
          <a:srcRect l="0" t="25262" r="0" b="22557"/>
          <a:stretch>
            <a:fillRect/>
          </a:stretch>
        </p:blipFill>
        <p:spPr>
          <a:xfrm>
            <a:off x="2387600" y="2797175"/>
            <a:ext cx="1498600" cy="8493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32" name="4-4_3.png"/>
          <p:cNvPicPr/>
          <p:nvPr/>
        </p:nvPicPr>
        <p:blipFill>
          <a:blip r:embed="rId2">
            <a:extLst/>
          </a:blip>
          <a:srcRect l="0" t="78195" r="0" b="0"/>
          <a:stretch>
            <a:fillRect/>
          </a:stretch>
        </p:blipFill>
        <p:spPr>
          <a:xfrm>
            <a:off x="2387600" y="3924300"/>
            <a:ext cx="1498600" cy="355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6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nodeType="after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5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nodeType="afterEffect" presetClass="entr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9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8" grpId="4"/>
      <p:bldP build="whole" bldLvl="1" animBg="1" rev="0" advAuto="0" spid="227" grpId="2"/>
      <p:bldP build="whole" bldLvl="1" animBg="1" rev="0" advAuto="0" spid="229" grpId="6"/>
      <p:bldP build="whole" bldLvl="1" animBg="1" rev="0" advAuto="0" spid="231" grpId="3"/>
      <p:bldP build="whole" bldLvl="1" animBg="1" rev="0" advAuto="0" spid="230" grpId="1"/>
      <p:bldP build="whole" bldLvl="1" animBg="1" rev="0" advAuto="0" spid="232" grpId="5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Example 3</a:t>
            </a:r>
          </a:p>
        </p:txBody>
      </p:sp>
      <p:sp>
        <p:nvSpPr>
          <p:cNvPr id="235" name="Shape 235"/>
          <p:cNvSpPr/>
          <p:nvPr/>
        </p:nvSpPr>
        <p:spPr>
          <a:xfrm>
            <a:off x="4457700" y="771525"/>
            <a:ext cx="4013200" cy="385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1100"/>
              </a:spcBef>
              <a:buClr>
                <a:srgbClr val="F2362F"/>
              </a:buClr>
              <a:buFont typeface="Arial"/>
              <a:defRPr b="1" sz="2000">
                <a:solidFill>
                  <a:srgbClr val="F2362F"/>
                </a:solidFill>
                <a:uFill>
                  <a:solidFill>
                    <a:srgbClr val="F2362F"/>
                  </a:solidFill>
                </a:u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2000">
                <a:solidFill>
                  <a:srgbClr val="F2362F"/>
                </a:solidFill>
                <a:uFill>
                  <a:solidFill>
                    <a:srgbClr val="F2362F"/>
                  </a:solidFill>
                </a:uFill>
              </a:rPr>
              <a:t>Solve an Equation by Dividing</a:t>
            </a:r>
          </a:p>
        </p:txBody>
      </p:sp>
      <p:sp>
        <p:nvSpPr>
          <p:cNvPr id="236" name="Shape 236"/>
          <p:cNvSpPr/>
          <p:nvPr/>
        </p:nvSpPr>
        <p:spPr>
          <a:xfrm>
            <a:off x="881062" y="2576512"/>
            <a:ext cx="7899401" cy="447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lnSpc>
                <a:spcPct val="90000"/>
              </a:lnSpc>
              <a:spcBef>
                <a:spcPts val="1400"/>
              </a:spcBef>
              <a:buClr>
                <a:srgbClr val="FFFFFF"/>
              </a:buClr>
              <a:buFont typeface="Arial"/>
              <a:tabLst>
                <a:tab pos="2209800" algn="r"/>
                <a:tab pos="2324100" algn="l"/>
                <a:tab pos="2552700" algn="l"/>
                <a:tab pos="4038600" algn="l"/>
                <a:tab pos="5524500" algn="l"/>
              </a:tabLst>
              <a:defRPr>
                <a:uFillTx/>
              </a:defRPr>
            </a:pPr>
            <a:r>
              <a:rPr b="1"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Check</a:t>
            </a:r>
            <a:r>
              <a:rPr sz="2400">
                <a:uFill>
                  <a:solidFill/>
                </a:uFill>
              </a:rPr>
              <a:t> 	14</a:t>
            </a:r>
            <a:r>
              <a:rPr i="1"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b</a:t>
            </a:r>
            <a:r>
              <a:rPr sz="2400">
                <a:uFill>
                  <a:solidFill/>
                </a:uFill>
              </a:rPr>
              <a:t> 	= 112	Write the equation.</a:t>
            </a:r>
          </a:p>
        </p:txBody>
      </p:sp>
      <p:sp>
        <p:nvSpPr>
          <p:cNvPr id="237" name="Shape 237"/>
          <p:cNvSpPr/>
          <p:nvPr>
            <p:ph type="body" idx="4294967295"/>
          </p:nvPr>
        </p:nvSpPr>
        <p:spPr>
          <a:xfrm>
            <a:off x="533400" y="1503362"/>
            <a:ext cx="8229600" cy="25368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>
              <a:buClr>
                <a:srgbClr val="0068AD"/>
              </a:buClr>
              <a:buSzTx/>
              <a:buFont typeface="Arial"/>
              <a:buNone/>
              <a:defRPr sz="1800"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	</a:t>
            </a:r>
            <a:r>
              <a:rPr sz="2400">
                <a:uFill>
                  <a:solidFill/>
                </a:uFill>
              </a:rPr>
              <a:t>To check your solution, replace </a:t>
            </a:r>
            <a:r>
              <a:rPr i="1" sz="2400">
                <a:uFill>
                  <a:solidFill/>
                </a:uFill>
              </a:rPr>
              <a:t>b </a:t>
            </a:r>
            <a:r>
              <a:rPr sz="2400">
                <a:uFill>
                  <a:solidFill/>
                </a:uFill>
              </a:rPr>
              <a:t>with 8 in the original equation.</a:t>
            </a:r>
          </a:p>
        </p:txBody>
      </p:sp>
      <p:grpSp>
        <p:nvGrpSpPr>
          <p:cNvPr id="240" name="Group 240"/>
          <p:cNvGrpSpPr/>
          <p:nvPr/>
        </p:nvGrpSpPr>
        <p:grpSpPr>
          <a:xfrm>
            <a:off x="881062" y="3248025"/>
            <a:ext cx="7899401" cy="509142"/>
            <a:chOff x="0" y="0"/>
            <a:chExt cx="7899400" cy="509141"/>
          </a:xfrm>
        </p:grpSpPr>
        <p:sp>
          <p:nvSpPr>
            <p:cNvPr id="238" name="Shape 238"/>
            <p:cNvSpPr/>
            <p:nvPr/>
          </p:nvSpPr>
          <p:spPr>
            <a:xfrm>
              <a:off x="2344737" y="0"/>
              <a:ext cx="317501" cy="27441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>
                <a:lnSpc>
                  <a:spcPct val="90000"/>
                </a:lnSpc>
                <a:spcBef>
                  <a:spcPts val="700"/>
                </a:spcBef>
                <a:buClr>
                  <a:srgbClr val="FFFFFF"/>
                </a:buClr>
                <a:buFont typeface="Arial"/>
                <a:tabLst>
                  <a:tab pos="1638300" algn="l"/>
                  <a:tab pos="1930400" algn="l"/>
                  <a:tab pos="4267200" algn="l"/>
                  <a:tab pos="4610100" algn="l"/>
                </a:tabLst>
                <a:defRPr b="1" sz="1200"/>
              </a:lvl1pPr>
            </a:lstStyle>
            <a:p>
              <a:pPr lvl="0">
                <a:defRPr b="0" sz="1800">
                  <a:uFillTx/>
                </a:defRPr>
              </a:pPr>
              <a:r>
                <a:rPr b="1" sz="1200">
                  <a:uFill>
                    <a:solidFill/>
                  </a:uFill>
                </a:rPr>
                <a:t>?</a:t>
              </a:r>
            </a:p>
          </p:txBody>
        </p:sp>
        <p:sp>
          <p:nvSpPr>
            <p:cNvPr id="239" name="Shape 239"/>
            <p:cNvSpPr/>
            <p:nvPr/>
          </p:nvSpPr>
          <p:spPr>
            <a:xfrm>
              <a:off x="0" y="61912"/>
              <a:ext cx="7899400" cy="4472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>
                <a:lnSpc>
                  <a:spcPct val="90000"/>
                </a:lnSpc>
                <a:spcBef>
                  <a:spcPts val="1400"/>
                </a:spcBef>
                <a:buClr>
                  <a:srgbClr val="FFFFFF"/>
                </a:buClr>
                <a:buFont typeface="Arial"/>
                <a:tabLst>
                  <a:tab pos="2222500" algn="r"/>
                  <a:tab pos="2336800" algn="l"/>
                  <a:tab pos="2578100" algn="l"/>
                  <a:tab pos="4038600" algn="l"/>
                  <a:tab pos="5524500" algn="l"/>
                </a:tabLst>
                <a:defRPr>
                  <a:uFillTx/>
                </a:defRPr>
              </a:pPr>
              <a:r>
                <a:rPr sz="2400">
                  <a:solidFill>
                    <a:srgbClr val="E9332C"/>
                  </a:solidFill>
                  <a:uFill>
                    <a:solidFill>
                      <a:srgbClr val="E9332C"/>
                    </a:solidFill>
                  </a:uFill>
                </a:rPr>
                <a:t>	</a:t>
              </a:r>
              <a:r>
                <a:rPr sz="2400">
                  <a:uFill>
                    <a:solidFill/>
                  </a:uFill>
                </a:rPr>
                <a:t>14</a:t>
              </a:r>
              <a:r>
                <a:rPr sz="2400">
                  <a:solidFill>
                    <a:srgbClr val="E9332C"/>
                  </a:solidFill>
                  <a:uFill>
                    <a:solidFill>
                      <a:srgbClr val="E9332C"/>
                    </a:solidFill>
                  </a:uFill>
                </a:rPr>
                <a:t>(8) </a:t>
              </a:r>
              <a:r>
                <a:rPr sz="2400">
                  <a:uFill>
                    <a:solidFill/>
                  </a:uFill>
                </a:rPr>
                <a:t>	=	112	Replace </a:t>
              </a:r>
              <a:r>
                <a:rPr i="1" sz="2400">
                  <a:uFill>
                    <a:solidFill/>
                  </a:uFill>
                </a:rPr>
                <a:t>b</a:t>
              </a:r>
              <a:r>
                <a:rPr sz="2400">
                  <a:uFill>
                    <a:solidFill/>
                  </a:uFill>
                </a:rPr>
                <a:t> with 8.</a:t>
              </a:r>
            </a:p>
          </p:txBody>
        </p:sp>
      </p:grpSp>
      <p:sp>
        <p:nvSpPr>
          <p:cNvPr id="241" name="Shape 241"/>
          <p:cNvSpPr/>
          <p:nvPr/>
        </p:nvSpPr>
        <p:spPr>
          <a:xfrm>
            <a:off x="881062" y="4059237"/>
            <a:ext cx="7899401" cy="447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400"/>
              </a:spcBef>
              <a:buClr>
                <a:srgbClr val="FFFFFF"/>
              </a:buClr>
              <a:buFont typeface="Arial"/>
              <a:tabLst>
                <a:tab pos="2209800" algn="r"/>
                <a:tab pos="2311400" algn="l"/>
                <a:tab pos="2603500" algn="l"/>
                <a:tab pos="4038600" algn="l"/>
                <a:tab pos="5524500" algn="l"/>
              </a:tabLst>
              <a:defRPr sz="2400"/>
            </a:lvl1pPr>
          </a:lstStyle>
          <a:p>
            <a:pPr lvl="0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	112	= 112	The sentence is true.</a:t>
            </a:r>
          </a:p>
        </p:txBody>
      </p:sp>
      <p:sp>
        <p:nvSpPr>
          <p:cNvPr id="242" name="Shape 242"/>
          <p:cNvSpPr/>
          <p:nvPr/>
        </p:nvSpPr>
        <p:spPr>
          <a:xfrm>
            <a:off x="533400" y="4800600"/>
            <a:ext cx="8166100" cy="447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1755139" indent="-1370012">
              <a:spcBef>
                <a:spcPts val="1600"/>
              </a:spcBef>
              <a:buClr>
                <a:srgbClr val="FFFFFF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Answer:</a:t>
            </a:r>
            <a:r>
              <a:rPr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 	Therefore, Esteban bought 8 boxes of cards.</a:t>
            </a:r>
          </a:p>
        </p:txBody>
      </p:sp>
      <p:pic>
        <p:nvPicPr>
          <p:cNvPr id="243" name="check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52900" y="4102100"/>
            <a:ext cx="304801" cy="2889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3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500"/>
                                        <p:tgtEl>
                                          <p:spTgt spid="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23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8" dur="500"/>
                                        <p:tgtEl>
                                          <p:spTgt spid="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3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8" dur="500"/>
                                        <p:tgtEl>
                                          <p:spTgt spid="24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1" dur="500"/>
                                        <p:tgtEl>
                                          <p:spTgt spid="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nodeType="afterEffect" presetClass="entr" presetSubtype="0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5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nodeType="clickEffect" presetClass="entr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0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36" grpId="2"/>
      <p:bldP build="whole" bldLvl="1" animBg="1" rev="0" advAuto="0" spid="240" grpId="3"/>
      <p:bldP build="whole" bldLvl="1" animBg="1" rev="0" advAuto="0" spid="242" grpId="6"/>
      <p:bldP build="p" bldLvl="1" animBg="1" rev="0" advAuto="0" spid="237" grpId="1"/>
      <p:bldP build="whole" bldLvl="1" animBg="1" rev="0" advAuto="0" spid="243" grpId="5"/>
      <p:bldP build="p" bldLvl="5" animBg="1" rev="0" advAuto="0" spid="241" grpId="4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Example 3</a:t>
            </a:r>
          </a:p>
        </p:txBody>
      </p:sp>
      <p:sp>
        <p:nvSpPr>
          <p:cNvPr id="246" name="Shape 246"/>
          <p:cNvSpPr/>
          <p:nvPr/>
        </p:nvSpPr>
        <p:spPr>
          <a:xfrm>
            <a:off x="857249" y="2641600"/>
            <a:ext cx="4851401" cy="229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A.</a:t>
            </a:r>
            <a:r>
              <a:rPr b="1" sz="2400">
                <a:uFill>
                  <a:solidFill/>
                </a:uFill>
              </a:rPr>
              <a:t>	3</a:t>
            </a:r>
            <a:r>
              <a:rPr b="1" i="1" sz="2400">
                <a:uFill>
                  <a:solidFill/>
                </a:uFill>
              </a:rPr>
              <a:t>d</a:t>
            </a:r>
            <a:r>
              <a:rPr b="1" sz="2400">
                <a:uFill>
                  <a:solidFill/>
                </a:uFill>
              </a:rPr>
              <a:t> = 27, 9 dozen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B.</a:t>
            </a:r>
            <a:r>
              <a:rPr b="1" sz="2400">
                <a:uFill>
                  <a:solidFill/>
                </a:uFill>
              </a:rPr>
              <a:t>	27</a:t>
            </a:r>
            <a:r>
              <a:rPr b="1" i="1" sz="2400">
                <a:uFill>
                  <a:solidFill/>
                </a:uFill>
              </a:rPr>
              <a:t>d</a:t>
            </a:r>
            <a:r>
              <a:rPr b="1" sz="2400">
                <a:uFill>
                  <a:solidFill/>
                </a:uFill>
              </a:rPr>
              <a:t> = 3, 9 dozen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C.</a:t>
            </a:r>
            <a:r>
              <a:rPr b="1" sz="2400">
                <a:uFill>
                  <a:solidFill/>
                </a:uFill>
              </a:rPr>
              <a:t>	9</a:t>
            </a:r>
            <a:r>
              <a:rPr b="1" i="1" sz="2400">
                <a:uFill>
                  <a:solidFill/>
                </a:uFill>
              </a:rPr>
              <a:t>d</a:t>
            </a:r>
            <a:r>
              <a:rPr b="1" sz="2400">
                <a:uFill>
                  <a:solidFill/>
                </a:uFill>
              </a:rPr>
              <a:t> = 27, 3 dozen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D.</a:t>
            </a:r>
            <a:r>
              <a:rPr b="1" sz="2400">
                <a:uFill>
                  <a:solidFill/>
                </a:uFill>
              </a:rPr>
              <a:t>	27</a:t>
            </a:r>
            <a:r>
              <a:rPr b="1" i="1" sz="2400">
                <a:uFill>
                  <a:solidFill/>
                </a:uFill>
              </a:rPr>
              <a:t>d</a:t>
            </a:r>
            <a:r>
              <a:rPr b="1" sz="2400">
                <a:uFill>
                  <a:solidFill/>
                </a:uFill>
              </a:rPr>
              <a:t> = 9, 3 dozen</a:t>
            </a:r>
          </a:p>
        </p:txBody>
      </p:sp>
      <p:sp>
        <p:nvSpPr>
          <p:cNvPr id="247" name="Shape 247"/>
          <p:cNvSpPr/>
          <p:nvPr/>
        </p:nvSpPr>
        <p:spPr>
          <a:xfrm>
            <a:off x="476250" y="1285875"/>
            <a:ext cx="8026400" cy="1092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383540">
              <a:lnSpc>
                <a:spcPct val="90000"/>
              </a:lnSpc>
              <a:buClr>
                <a:srgbClr val="F2362F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F2362F"/>
                </a:solidFill>
                <a:uFill>
                  <a:solidFill>
                    <a:srgbClr val="F2362F"/>
                  </a:solidFill>
                </a:uFill>
              </a:rPr>
              <a:t>DOUGHNUTS  </a:t>
            </a: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Eliza spent $27 on doughnuts. She paid $3 per dozen. Write and solve an equation to find how many dozens of doughnuts Eliza bought.</a:t>
            </a:r>
          </a:p>
        </p:txBody>
      </p:sp>
      <p:sp>
        <p:nvSpPr>
          <p:cNvPr id="248" name="Shape 248"/>
          <p:cNvSpPr/>
          <p:nvPr/>
        </p:nvSpPr>
        <p:spPr>
          <a:xfrm>
            <a:off x="863600" y="2641600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ln w="57150">
            <a:solidFill>
              <a:srgbClr val="F2362F"/>
            </a:solidFill>
            <a:round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249" name="Check Progress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19600" y="712787"/>
            <a:ext cx="2846388" cy="511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50" name="CheckPointICON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67600" y="747712"/>
            <a:ext cx="1222375" cy="3762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nodeType="after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1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822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822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7" grpId="3"/>
      <p:bldP build="whole" bldLvl="1" animBg="1" rev="0" advAuto="0" spid="249" grpId="1"/>
      <p:bldP build="whole" bldLvl="1" animBg="1" rev="0" advAuto="0" spid="248" grpId="5"/>
      <p:bldP build="whole" bldLvl="1" animBg="1" rev="0" advAuto="0" spid="246" grpId="4"/>
      <p:bldP build="whole" bldLvl="1" animBg="1" rev="0" advAuto="0" spid="250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Lesson Menu</a:t>
            </a:r>
          </a:p>
        </p:txBody>
      </p:sp>
      <p:sp>
        <p:nvSpPr>
          <p:cNvPr id="112" name="Shape 112"/>
          <p:cNvSpPr/>
          <p:nvPr/>
        </p:nvSpPr>
        <p:spPr>
          <a:xfrm>
            <a:off x="1066800" y="1855787"/>
            <a:ext cx="7594600" cy="349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1534477" indent="-1493837">
              <a:lnSpc>
                <a:spcPct val="90000"/>
              </a:lnSpc>
              <a:spcBef>
                <a:spcPts val="400"/>
              </a:spcBef>
              <a:buClr>
                <a:srgbClr val="E9332C"/>
              </a:buClr>
              <a:buFont typeface="Arial"/>
              <a:defRPr>
                <a:uFillTx/>
              </a:defRPr>
            </a:pPr>
            <a:r>
              <a:rPr b="1" sz="2000">
                <a:solidFill>
                  <a:srgbClr val="E9321E"/>
                </a:solidFill>
                <a:uFill>
                  <a:solidFill>
                    <a:srgbClr val="E9321E"/>
                  </a:solidFill>
                </a:uFill>
                <a:hlinkClick r:id="" invalidUrl="" action="ppaction://hlinkshowjump?jump=nextslide" tgtFrame="" tooltip="" history="1" highlightClick="0" endSnd="0"/>
              </a:rPr>
              <a:t>Five-Minute Check (over Lesson 4–3)</a:t>
            </a:r>
            <a:endParaRPr>
              <a:uFill>
                <a:solidFill/>
              </a:uFill>
            </a:endParaRPr>
          </a:p>
          <a:p>
            <a:pPr lvl="0" marL="1534477" indent="-1493837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Font typeface="Arial"/>
              <a:defRPr>
                <a:uFillTx/>
              </a:defRPr>
            </a:pPr>
            <a:r>
              <a:rPr b="1" sz="2000">
                <a:solidFill>
                  <a:srgbClr val="E9321E"/>
                </a:solidFill>
                <a:uFill>
                  <a:solidFill>
                    <a:srgbClr val="E9321E"/>
                  </a:solidFill>
                </a:uFill>
                <a:hlinkClick r:id="rId2" invalidUrl="" action="ppaction://hlinksldjump" tgtFrame="" tooltip="" history="1" highlightClick="0" endSnd="0"/>
              </a:rPr>
              <a:t>Then/Now</a:t>
            </a:r>
            <a:endParaRPr>
              <a:uFill>
                <a:solidFill/>
              </a:uFill>
            </a:endParaRPr>
          </a:p>
          <a:p>
            <a:pPr lvl="0" marL="1534477" indent="-1493837">
              <a:lnSpc>
                <a:spcPct val="90000"/>
              </a:lnSpc>
              <a:spcBef>
                <a:spcPts val="400"/>
              </a:spcBef>
              <a:buClr>
                <a:srgbClr val="E9332C"/>
              </a:buClr>
              <a:buFont typeface="Arial"/>
              <a:defRPr>
                <a:uFillTx/>
              </a:defRPr>
            </a:pPr>
            <a:r>
              <a:rPr b="1" sz="2000">
                <a:solidFill>
                  <a:srgbClr val="E9321E"/>
                </a:solidFill>
                <a:uFill>
                  <a:solidFill>
                    <a:srgbClr val="E9321E"/>
                  </a:solidFill>
                </a:uFill>
                <a:hlinkClick r:id="rId3" invalidUrl="" action="ppaction://hlinksldjump" tgtFrame="" tooltip="" history="1" highlightClick="0" endSnd="0"/>
              </a:rPr>
              <a:t>Key Concept:  Division Property of Equality</a:t>
            </a:r>
            <a:endParaRPr>
              <a:uFill>
                <a:solidFill/>
              </a:uFill>
            </a:endParaRPr>
          </a:p>
          <a:p>
            <a:pPr lvl="0" marL="1534477" indent="-1493837">
              <a:lnSpc>
                <a:spcPct val="90000"/>
              </a:lnSpc>
              <a:spcBef>
                <a:spcPts val="400"/>
              </a:spcBef>
              <a:buClr>
                <a:srgbClr val="E9332C"/>
              </a:buClr>
              <a:buFont typeface="Arial"/>
              <a:defRPr>
                <a:uFillTx/>
              </a:defRPr>
            </a:pPr>
            <a:r>
              <a:rPr b="1" sz="2000">
                <a:solidFill>
                  <a:srgbClr val="E9321E"/>
                </a:solidFill>
                <a:uFill>
                  <a:solidFill>
                    <a:srgbClr val="E9321E"/>
                  </a:solidFill>
                </a:uFill>
                <a:hlinkClick r:id="rId4" invalidUrl="" action="ppaction://hlinksldjump" tgtFrame="" tooltip="" history="1" highlightClick="0" endSnd="0"/>
              </a:rPr>
              <a:t>Example 1:  Solve Equations by Dividing</a:t>
            </a:r>
            <a:endParaRPr>
              <a:uFill>
                <a:solidFill/>
              </a:uFill>
            </a:endParaRPr>
          </a:p>
          <a:p>
            <a:pPr lvl="0" marL="1534477" indent="-1493837">
              <a:lnSpc>
                <a:spcPct val="90000"/>
              </a:lnSpc>
              <a:spcBef>
                <a:spcPts val="400"/>
              </a:spcBef>
              <a:buClr>
                <a:srgbClr val="E9332C"/>
              </a:buClr>
              <a:buFont typeface="Arial"/>
              <a:defRPr>
                <a:uFillTx/>
              </a:defRPr>
            </a:pPr>
            <a:r>
              <a:rPr b="1" sz="2000">
                <a:solidFill>
                  <a:srgbClr val="E9321E"/>
                </a:solidFill>
                <a:uFill>
                  <a:solidFill>
                    <a:srgbClr val="E9321E"/>
                  </a:solidFill>
                </a:uFill>
                <a:hlinkClick r:id="rId5" invalidUrl="" action="ppaction://hlinksldjump" tgtFrame="" tooltip="" history="1" highlightClick="0" endSnd="0"/>
              </a:rPr>
              <a:t>Example 2:  Solve Equations by Dividing</a:t>
            </a:r>
            <a:endParaRPr>
              <a:uFill>
                <a:solidFill/>
              </a:uFill>
            </a:endParaRPr>
          </a:p>
          <a:p>
            <a:pPr lvl="0" marL="1534477" indent="-1493837">
              <a:lnSpc>
                <a:spcPct val="90000"/>
              </a:lnSpc>
              <a:spcBef>
                <a:spcPts val="400"/>
              </a:spcBef>
              <a:buClr>
                <a:srgbClr val="E9332C"/>
              </a:buClr>
              <a:buFont typeface="Arial"/>
              <a:defRPr>
                <a:uFillTx/>
              </a:defRPr>
            </a:pPr>
            <a:r>
              <a:rPr b="1" sz="2000">
                <a:solidFill>
                  <a:srgbClr val="E9321E"/>
                </a:solidFill>
                <a:uFill>
                  <a:solidFill>
                    <a:srgbClr val="E9321E"/>
                  </a:solidFill>
                </a:uFill>
                <a:hlinkClick r:id="rId6" invalidUrl="" action="ppaction://hlinksldjump" tgtFrame="" tooltip="" history="1" highlightClick="0" endSnd="0"/>
              </a:rPr>
              <a:t>Example 3:  Real-World Example:  Solve an Equation by Dividing</a:t>
            </a:r>
            <a:endParaRPr>
              <a:uFill>
                <a:solidFill/>
              </a:uFill>
            </a:endParaRPr>
          </a:p>
          <a:p>
            <a:pPr lvl="0" marL="1534477" indent="-1493837">
              <a:lnSpc>
                <a:spcPct val="90000"/>
              </a:lnSpc>
              <a:spcBef>
                <a:spcPts val="400"/>
              </a:spcBef>
              <a:buClr>
                <a:srgbClr val="E9332C"/>
              </a:buClr>
              <a:buFont typeface="Arial"/>
              <a:defRPr>
                <a:uFillTx/>
              </a:defRPr>
            </a:pPr>
            <a:r>
              <a:rPr b="1" sz="2000">
                <a:solidFill>
                  <a:srgbClr val="E9321E"/>
                </a:solidFill>
                <a:uFill>
                  <a:solidFill>
                    <a:srgbClr val="E9321E"/>
                  </a:solidFill>
                </a:uFill>
                <a:hlinkClick r:id="rId7" invalidUrl="" action="ppaction://hlinksldjump" tgtFrame="" tooltip="" history="1" highlightClick="0" endSnd="0"/>
              </a:rPr>
              <a:t>Key Concept:  Multiplication Property of Equality</a:t>
            </a:r>
            <a:endParaRPr>
              <a:uFill>
                <a:solidFill/>
              </a:uFill>
            </a:endParaRPr>
          </a:p>
          <a:p>
            <a:pPr lvl="0" marL="1534477" indent="-1493837">
              <a:lnSpc>
                <a:spcPct val="90000"/>
              </a:lnSpc>
              <a:spcBef>
                <a:spcPts val="400"/>
              </a:spcBef>
              <a:buClr>
                <a:srgbClr val="E9332C"/>
              </a:buClr>
              <a:buFont typeface="Arial"/>
              <a:defRPr>
                <a:uFillTx/>
              </a:defRPr>
            </a:pPr>
            <a:r>
              <a:rPr b="1" sz="2000">
                <a:solidFill>
                  <a:srgbClr val="E9321E"/>
                </a:solidFill>
                <a:uFill>
                  <a:solidFill>
                    <a:srgbClr val="E9321E"/>
                  </a:solidFill>
                </a:uFill>
                <a:hlinkClick r:id="rId8" invalidUrl="" action="ppaction://hlinksldjump" tgtFrame="" tooltip="" history="1" highlightClick="0" endSnd="0"/>
              </a:rPr>
              <a:t>Example 4:  Solve Equations by Multiplying</a:t>
            </a:r>
            <a:endParaRPr>
              <a:uFill>
                <a:solidFill/>
              </a:uFill>
            </a:endParaRPr>
          </a:p>
          <a:p>
            <a:pPr lvl="0" marL="1534477" indent="-1493837">
              <a:lnSpc>
                <a:spcPct val="90000"/>
              </a:lnSpc>
              <a:spcBef>
                <a:spcPts val="400"/>
              </a:spcBef>
              <a:buClr>
                <a:srgbClr val="E9332C"/>
              </a:buClr>
              <a:buFont typeface="Arial"/>
              <a:defRPr>
                <a:uFillTx/>
              </a:defRPr>
            </a:pPr>
            <a:r>
              <a:rPr b="1" sz="2000">
                <a:solidFill>
                  <a:srgbClr val="E9321E"/>
                </a:solidFill>
                <a:uFill>
                  <a:solidFill>
                    <a:srgbClr val="E9321E"/>
                  </a:solidFill>
                </a:uFill>
                <a:hlinkClick r:id="rId9" invalidUrl="" action="ppaction://hlinksldjump" tgtFrame="" tooltip="" history="1" highlightClick="0" endSnd="0"/>
              </a:rPr>
              <a:t>Example 5:  Solve Equations by Multiplying by the Reciprocal</a:t>
            </a:r>
          </a:p>
        </p:txBody>
      </p:sp>
    </p:spTree>
  </p:cSld>
  <p:clrMapOvr>
    <a:masterClrMapping/>
  </p:clrMapOvr>
  <p:transition spd="fast" advClick="1"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Concept B</a:t>
            </a:r>
          </a:p>
        </p:txBody>
      </p:sp>
      <p:pic>
        <p:nvPicPr>
          <p:cNvPr id="253" name="PALG-CH4-193-KC_A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8150" y="1495425"/>
            <a:ext cx="8239125" cy="31718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Example 4</a:t>
            </a:r>
          </a:p>
        </p:txBody>
      </p:sp>
      <p:sp>
        <p:nvSpPr>
          <p:cNvPr id="256" name="Shape 256"/>
          <p:cNvSpPr/>
          <p:nvPr/>
        </p:nvSpPr>
        <p:spPr>
          <a:xfrm>
            <a:off x="2628900" y="771525"/>
            <a:ext cx="5994401" cy="385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1100"/>
              </a:spcBef>
              <a:buClr>
                <a:srgbClr val="F2362F"/>
              </a:buClr>
              <a:buFont typeface="Arial"/>
              <a:defRPr b="1" sz="2000">
                <a:solidFill>
                  <a:srgbClr val="F2362F"/>
                </a:solidFill>
                <a:uFill>
                  <a:solidFill>
                    <a:srgbClr val="F2362F"/>
                  </a:solidFill>
                </a:u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2000">
                <a:solidFill>
                  <a:srgbClr val="F2362F"/>
                </a:solidFill>
                <a:uFill>
                  <a:solidFill>
                    <a:srgbClr val="F2362F"/>
                  </a:solidFill>
                </a:uFill>
              </a:rPr>
              <a:t>Solve Equations by Multiplying</a:t>
            </a:r>
          </a:p>
        </p:txBody>
      </p:sp>
      <p:grpSp>
        <p:nvGrpSpPr>
          <p:cNvPr id="259" name="Group 259"/>
          <p:cNvGrpSpPr/>
          <p:nvPr/>
        </p:nvGrpSpPr>
        <p:grpSpPr>
          <a:xfrm>
            <a:off x="1847849" y="2619374"/>
            <a:ext cx="6775451" cy="773114"/>
            <a:chOff x="0" y="0"/>
            <a:chExt cx="6775450" cy="773112"/>
          </a:xfrm>
        </p:grpSpPr>
        <p:sp>
          <p:nvSpPr>
            <p:cNvPr id="257" name="Shape 257"/>
            <p:cNvSpPr/>
            <p:nvPr/>
          </p:nvSpPr>
          <p:spPr>
            <a:xfrm>
              <a:off x="2800350" y="160337"/>
              <a:ext cx="3975100" cy="4472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>
                <a:lnSpc>
                  <a:spcPct val="90000"/>
                </a:lnSpc>
                <a:spcBef>
                  <a:spcPts val="2300"/>
                </a:spcBef>
                <a:buClr>
                  <a:srgbClr val="FFFFFF"/>
                </a:buClr>
                <a:buFont typeface="Arial"/>
                <a:tabLst>
                  <a:tab pos="1930400" algn="r"/>
                  <a:tab pos="2044700" algn="l"/>
                  <a:tab pos="2324100" algn="l"/>
                  <a:tab pos="3695700" algn="l"/>
                  <a:tab pos="5524500" algn="l"/>
                </a:tabLst>
                <a:defRPr sz="2400"/>
              </a:lvl1pPr>
            </a:lstStyle>
            <a:p>
              <a:pPr lvl="0">
                <a:defRPr sz="1800">
                  <a:uFillTx/>
                </a:defRPr>
              </a:pPr>
              <a:r>
                <a:rPr sz="2400">
                  <a:uFill>
                    <a:solidFill/>
                  </a:uFill>
                </a:rPr>
                <a:t>Write the equation.</a:t>
              </a:r>
            </a:p>
          </p:txBody>
        </p:sp>
        <p:pic>
          <p:nvPicPr>
            <p:cNvPr id="258" name="Eq13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1295400" cy="7731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62" name="Group 262"/>
          <p:cNvGrpSpPr/>
          <p:nvPr/>
        </p:nvGrpSpPr>
        <p:grpSpPr>
          <a:xfrm>
            <a:off x="533400" y="1343024"/>
            <a:ext cx="8242300" cy="773114"/>
            <a:chOff x="0" y="0"/>
            <a:chExt cx="8242300" cy="773112"/>
          </a:xfrm>
        </p:grpSpPr>
        <p:pic>
          <p:nvPicPr>
            <p:cNvPr id="260" name="Eq12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323975" y="0"/>
              <a:ext cx="1295400" cy="7731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61" name="Shape 261"/>
            <p:cNvSpPr/>
            <p:nvPr/>
          </p:nvSpPr>
          <p:spPr>
            <a:xfrm>
              <a:off x="0" y="0"/>
              <a:ext cx="8242300" cy="4472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marL="383540" indent="-342900">
                <a:lnSpc>
                  <a:spcPct val="150000"/>
                </a:lnSpc>
                <a:spcBef>
                  <a:spcPts val="5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	Solve  </a:t>
              </a:r>
              <a:r>
                <a:rPr b="1" i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              </a:t>
              </a: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. Check your solution.</a:t>
              </a:r>
            </a:p>
          </p:txBody>
        </p:sp>
      </p:grpSp>
      <p:grpSp>
        <p:nvGrpSpPr>
          <p:cNvPr id="265" name="Group 265"/>
          <p:cNvGrpSpPr/>
          <p:nvPr/>
        </p:nvGrpSpPr>
        <p:grpSpPr>
          <a:xfrm>
            <a:off x="2047875" y="5287962"/>
            <a:ext cx="6575425" cy="447230"/>
            <a:chOff x="0" y="0"/>
            <a:chExt cx="6575424" cy="447228"/>
          </a:xfrm>
        </p:grpSpPr>
        <p:pic>
          <p:nvPicPr>
            <p:cNvPr id="263" name="Eq15.png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31750"/>
              <a:ext cx="923926" cy="3952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64" name="Shape 264"/>
            <p:cNvSpPr/>
            <p:nvPr/>
          </p:nvSpPr>
          <p:spPr>
            <a:xfrm>
              <a:off x="2600325" y="0"/>
              <a:ext cx="3975100" cy="4472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>
                <a:lnSpc>
                  <a:spcPct val="90000"/>
                </a:lnSpc>
                <a:spcBef>
                  <a:spcPts val="2300"/>
                </a:spcBef>
                <a:buClr>
                  <a:srgbClr val="FFFFFF"/>
                </a:buClr>
                <a:buFont typeface="Arial"/>
                <a:tabLst>
                  <a:tab pos="1930400" algn="r"/>
                  <a:tab pos="2044700" algn="l"/>
                  <a:tab pos="2324100" algn="l"/>
                  <a:tab pos="3695700" algn="l"/>
                  <a:tab pos="5524500" algn="l"/>
                </a:tabLst>
                <a:defRPr sz="2400"/>
              </a:lvl1pPr>
            </a:lstStyle>
            <a:p>
              <a:pPr lvl="0">
                <a:defRPr sz="1800">
                  <a:uFillTx/>
                </a:defRPr>
              </a:pPr>
              <a:r>
                <a:rPr sz="2400">
                  <a:uFill>
                    <a:solidFill/>
                  </a:uFill>
                </a:rPr>
                <a:t>Simplify.</a:t>
              </a:r>
            </a:p>
          </p:txBody>
        </p:sp>
      </p:grpSp>
      <p:grpSp>
        <p:nvGrpSpPr>
          <p:cNvPr id="268" name="Group 268"/>
          <p:cNvGrpSpPr/>
          <p:nvPr/>
        </p:nvGrpSpPr>
        <p:grpSpPr>
          <a:xfrm>
            <a:off x="1266824" y="3751262"/>
            <a:ext cx="7356476" cy="858754"/>
            <a:chOff x="0" y="0"/>
            <a:chExt cx="7356475" cy="858753"/>
          </a:xfrm>
        </p:grpSpPr>
        <p:pic>
          <p:nvPicPr>
            <p:cNvPr id="266" name="Eq14.png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2400300" cy="7731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67" name="Shape 267"/>
            <p:cNvSpPr/>
            <p:nvPr/>
          </p:nvSpPr>
          <p:spPr>
            <a:xfrm>
              <a:off x="3381375" y="90487"/>
              <a:ext cx="3975100" cy="76826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>
                <a:lnSpc>
                  <a:spcPct val="90000"/>
                </a:lnSpc>
                <a:spcBef>
                  <a:spcPts val="2800"/>
                </a:spcBef>
                <a:buClr>
                  <a:srgbClr val="FFFFFF"/>
                </a:buClr>
                <a:buFont typeface="Arial"/>
                <a:tabLst>
                  <a:tab pos="1930400" algn="r"/>
                  <a:tab pos="2044700" algn="l"/>
                  <a:tab pos="2324100" algn="l"/>
                  <a:tab pos="3695700" algn="l"/>
                  <a:tab pos="5524500" algn="l"/>
                </a:tabLst>
                <a:defRPr sz="2400"/>
              </a:lvl1pPr>
            </a:lstStyle>
            <a:p>
              <a:pPr lvl="0">
                <a:defRPr sz="1800">
                  <a:uFillTx/>
                </a:defRPr>
              </a:pPr>
              <a:r>
                <a:rPr sz="2400">
                  <a:uFill>
                    <a:solidFill/>
                  </a:uFill>
                </a:rPr>
                <a:t>Multiplication Property of Equality</a:t>
              </a:r>
            </a:p>
          </p:txBody>
        </p:sp>
      </p:grpSp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nodeType="click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65" grpId="4"/>
      <p:bldP build="whole" bldLvl="1" animBg="1" rev="0" advAuto="0" spid="262" grpId="1"/>
      <p:bldP build="whole" bldLvl="1" animBg="1" rev="0" advAuto="0" spid="268" grpId="3"/>
      <p:bldP build="whole" bldLvl="1" animBg="1" rev="0" advAuto="0" spid="259" grpId="2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Example 4</a:t>
            </a:r>
          </a:p>
        </p:txBody>
      </p:sp>
      <p:sp>
        <p:nvSpPr>
          <p:cNvPr id="271" name="Shape 271"/>
          <p:cNvSpPr/>
          <p:nvPr/>
        </p:nvSpPr>
        <p:spPr>
          <a:xfrm>
            <a:off x="2628900" y="771525"/>
            <a:ext cx="5994401" cy="385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1100"/>
              </a:spcBef>
              <a:buClr>
                <a:srgbClr val="F2362F"/>
              </a:buClr>
              <a:buFont typeface="Arial"/>
              <a:defRPr b="1" sz="2000">
                <a:solidFill>
                  <a:srgbClr val="F2362F"/>
                </a:solidFill>
                <a:uFill>
                  <a:solidFill>
                    <a:srgbClr val="F2362F"/>
                  </a:solidFill>
                </a:u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2000">
                <a:solidFill>
                  <a:srgbClr val="F2362F"/>
                </a:solidFill>
                <a:uFill>
                  <a:solidFill>
                    <a:srgbClr val="F2362F"/>
                  </a:solidFill>
                </a:uFill>
              </a:rPr>
              <a:t>Solve Equations by Multiplying</a:t>
            </a:r>
          </a:p>
        </p:txBody>
      </p:sp>
      <p:sp>
        <p:nvSpPr>
          <p:cNvPr id="272" name="Shape 272"/>
          <p:cNvSpPr/>
          <p:nvPr/>
        </p:nvSpPr>
        <p:spPr>
          <a:xfrm>
            <a:off x="881062" y="1546225"/>
            <a:ext cx="1422401" cy="447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400"/>
              </a:spcBef>
              <a:buClr>
                <a:srgbClr val="FFFFFF"/>
              </a:buClr>
              <a:buFont typeface="Arial"/>
              <a:tabLst>
                <a:tab pos="2209800" algn="r"/>
                <a:tab pos="2324100" algn="l"/>
                <a:tab pos="2552700" algn="l"/>
                <a:tab pos="4038600" algn="l"/>
                <a:tab pos="5524500" algn="l"/>
              </a:tabLst>
              <a:defRPr b="1"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Check</a:t>
            </a:r>
          </a:p>
        </p:txBody>
      </p:sp>
      <p:sp>
        <p:nvSpPr>
          <p:cNvPr id="273" name="Shape 273"/>
          <p:cNvSpPr/>
          <p:nvPr/>
        </p:nvSpPr>
        <p:spPr>
          <a:xfrm>
            <a:off x="533400" y="4432300"/>
            <a:ext cx="7251700" cy="447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1755139" indent="-1370012">
              <a:spcBef>
                <a:spcPts val="1600"/>
              </a:spcBef>
              <a:buClr>
                <a:srgbClr val="FFFFFF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Answer:</a:t>
            </a:r>
            <a:r>
              <a:rPr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 	The solution is 60.</a:t>
            </a:r>
          </a:p>
        </p:txBody>
      </p:sp>
      <p:grpSp>
        <p:nvGrpSpPr>
          <p:cNvPr id="276" name="Group 276"/>
          <p:cNvGrpSpPr/>
          <p:nvPr/>
        </p:nvGrpSpPr>
        <p:grpSpPr>
          <a:xfrm>
            <a:off x="2152649" y="1352549"/>
            <a:ext cx="6775451" cy="773114"/>
            <a:chOff x="0" y="0"/>
            <a:chExt cx="6775450" cy="773112"/>
          </a:xfrm>
        </p:grpSpPr>
        <p:sp>
          <p:nvSpPr>
            <p:cNvPr id="274" name="Shape 274"/>
            <p:cNvSpPr/>
            <p:nvPr/>
          </p:nvSpPr>
          <p:spPr>
            <a:xfrm>
              <a:off x="2800350" y="160337"/>
              <a:ext cx="3975100" cy="4472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>
                <a:lnSpc>
                  <a:spcPct val="90000"/>
                </a:lnSpc>
                <a:spcBef>
                  <a:spcPts val="2300"/>
                </a:spcBef>
                <a:buClr>
                  <a:srgbClr val="FFFFFF"/>
                </a:buClr>
                <a:buFont typeface="Arial"/>
                <a:tabLst>
                  <a:tab pos="1930400" algn="r"/>
                  <a:tab pos="2044700" algn="l"/>
                  <a:tab pos="2324100" algn="l"/>
                  <a:tab pos="3695700" algn="l"/>
                  <a:tab pos="5524500" algn="l"/>
                </a:tabLst>
                <a:defRPr sz="2400"/>
              </a:lvl1pPr>
            </a:lstStyle>
            <a:p>
              <a:pPr lvl="0">
                <a:defRPr sz="1800">
                  <a:uFillTx/>
                </a:defRPr>
              </a:pPr>
              <a:r>
                <a:rPr sz="2400">
                  <a:uFill>
                    <a:solidFill/>
                  </a:uFill>
                </a:rPr>
                <a:t>Write the equation.</a:t>
              </a:r>
            </a:p>
          </p:txBody>
        </p:sp>
        <p:pic>
          <p:nvPicPr>
            <p:cNvPr id="275" name="Eq13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1295400" cy="7731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79" name="Group 279"/>
          <p:cNvGrpSpPr/>
          <p:nvPr/>
        </p:nvGrpSpPr>
        <p:grpSpPr>
          <a:xfrm>
            <a:off x="2028824" y="3617912"/>
            <a:ext cx="6213476" cy="447230"/>
            <a:chOff x="0" y="0"/>
            <a:chExt cx="6213475" cy="447228"/>
          </a:xfrm>
        </p:grpSpPr>
        <p:sp>
          <p:nvSpPr>
            <p:cNvPr id="277" name="Shape 277"/>
            <p:cNvSpPr/>
            <p:nvPr/>
          </p:nvSpPr>
          <p:spPr>
            <a:xfrm>
              <a:off x="2924175" y="0"/>
              <a:ext cx="3289300" cy="4472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>
                <a:lnSpc>
                  <a:spcPct val="90000"/>
                </a:lnSpc>
                <a:spcBef>
                  <a:spcPts val="1400"/>
                </a:spcBef>
                <a:buClr>
                  <a:srgbClr val="FFFFFF"/>
                </a:buClr>
                <a:buFont typeface="Arial"/>
                <a:tabLst>
                  <a:tab pos="2209800" algn="r"/>
                  <a:tab pos="2311400" algn="l"/>
                  <a:tab pos="2603500" algn="l"/>
                  <a:tab pos="4038600" algn="l"/>
                  <a:tab pos="5524500" algn="l"/>
                </a:tabLst>
                <a:defRPr sz="2400"/>
              </a:lvl1pPr>
            </a:lstStyle>
            <a:p>
              <a:pPr lvl="0">
                <a:defRPr sz="1800">
                  <a:uFillTx/>
                </a:defRPr>
              </a:pPr>
              <a:r>
                <a:rPr sz="2400">
                  <a:uFill>
                    <a:solidFill/>
                  </a:uFill>
                </a:rPr>
                <a:t>The sentence is true.</a:t>
              </a:r>
            </a:p>
          </p:txBody>
        </p:sp>
        <p:pic>
          <p:nvPicPr>
            <p:cNvPr id="278" name="Eq17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38100"/>
              <a:ext cx="1397000" cy="3238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80" name="Shape 280"/>
          <p:cNvSpPr/>
          <p:nvPr/>
        </p:nvSpPr>
        <p:spPr>
          <a:xfrm>
            <a:off x="4953000" y="2541587"/>
            <a:ext cx="3822700" cy="447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lnSpc>
                <a:spcPct val="90000"/>
              </a:lnSpc>
              <a:spcBef>
                <a:spcPts val="1400"/>
              </a:spcBef>
              <a:buClr>
                <a:srgbClr val="FFFFFF"/>
              </a:buClr>
              <a:buFont typeface="Arial"/>
              <a:tabLst>
                <a:tab pos="2222500" algn="r"/>
                <a:tab pos="2336800" algn="l"/>
                <a:tab pos="2578100" algn="l"/>
                <a:tab pos="4038600" algn="l"/>
                <a:tab pos="5524500" algn="l"/>
              </a:tabLst>
              <a:defRPr>
                <a:uFillTx/>
              </a:defRPr>
            </a:pPr>
            <a:r>
              <a:rPr sz="2400">
                <a:uFill>
                  <a:solidFill/>
                </a:uFill>
              </a:rPr>
              <a:t>Replace </a:t>
            </a:r>
            <a:r>
              <a:rPr i="1" sz="2400">
                <a:uFill>
                  <a:solidFill/>
                </a:uFill>
              </a:rPr>
              <a:t>y</a:t>
            </a:r>
            <a:r>
              <a:rPr sz="2400">
                <a:uFill>
                  <a:solidFill/>
                </a:uFill>
              </a:rPr>
              <a:t> with 60.</a:t>
            </a:r>
          </a:p>
        </p:txBody>
      </p:sp>
      <p:grpSp>
        <p:nvGrpSpPr>
          <p:cNvPr id="283" name="Group 283"/>
          <p:cNvGrpSpPr/>
          <p:nvPr/>
        </p:nvGrpSpPr>
        <p:grpSpPr>
          <a:xfrm>
            <a:off x="2152649" y="2370137"/>
            <a:ext cx="1295401" cy="774701"/>
            <a:chOff x="0" y="0"/>
            <a:chExt cx="1295400" cy="774700"/>
          </a:xfrm>
        </p:grpSpPr>
        <p:pic>
          <p:nvPicPr>
            <p:cNvPr id="281" name="PALGrevEq1.png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1295400" cy="7747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82" name="Shape 282"/>
            <p:cNvSpPr/>
            <p:nvPr/>
          </p:nvSpPr>
          <p:spPr>
            <a:xfrm>
              <a:off x="463550" y="127000"/>
              <a:ext cx="317500" cy="27441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>
                <a:lnSpc>
                  <a:spcPct val="90000"/>
                </a:lnSpc>
                <a:spcBef>
                  <a:spcPts val="700"/>
                </a:spcBef>
                <a:buClr>
                  <a:srgbClr val="FFFFFF"/>
                </a:buClr>
                <a:buFont typeface="Arial"/>
                <a:tabLst>
                  <a:tab pos="1638300" algn="l"/>
                  <a:tab pos="1930400" algn="l"/>
                  <a:tab pos="4267200" algn="l"/>
                  <a:tab pos="4610100" algn="l"/>
                </a:tabLst>
                <a:defRPr b="1" sz="1200"/>
              </a:lvl1pPr>
            </a:lstStyle>
            <a:p>
              <a:pPr lvl="0">
                <a:defRPr b="0" sz="1800">
                  <a:uFillTx/>
                </a:defRPr>
              </a:pPr>
              <a:r>
                <a:rPr b="1" sz="1200">
                  <a:uFill>
                    <a:solidFill/>
                  </a:uFill>
                </a:rPr>
                <a:t>?</a:t>
              </a:r>
            </a:p>
          </p:txBody>
        </p:sp>
      </p:grpSp>
      <p:pic>
        <p:nvPicPr>
          <p:cNvPr id="284" name="check.jp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457575" y="3667125"/>
            <a:ext cx="304801" cy="2889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7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500"/>
                                        <p:tgtEl>
                                          <p:spTgt spid="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nodeType="after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4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nodeType="after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3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presetClass="entr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8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nodeType="afterEffect" presetClass="entr" presetSubtype="0" presetID="10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2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presetClass="entr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7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76" grpId="2"/>
      <p:bldP build="whole" bldLvl="1" animBg="1" rev="0" advAuto="0" spid="284" grpId="6"/>
      <p:bldP build="whole" bldLvl="1" animBg="1" rev="0" advAuto="0" spid="283" grpId="3"/>
      <p:bldP build="p" bldLvl="5" animBg="1" rev="0" advAuto="0" spid="272" grpId="1"/>
      <p:bldP build="whole" bldLvl="1" animBg="1" rev="0" advAuto="0" spid="273" grpId="7"/>
      <p:bldP build="whole" bldLvl="1" animBg="1" rev="0" advAuto="0" spid="279" grpId="5"/>
      <p:bldP build="whole" bldLvl="1" animBg="1" rev="0" advAuto="0" spid="280" grpId="4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Example 4</a:t>
            </a:r>
          </a:p>
        </p:txBody>
      </p:sp>
      <p:sp>
        <p:nvSpPr>
          <p:cNvPr id="287" name="Shape 287"/>
          <p:cNvSpPr/>
          <p:nvPr/>
        </p:nvSpPr>
        <p:spPr>
          <a:xfrm>
            <a:off x="863600" y="2019300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ln w="57150">
            <a:solidFill>
              <a:srgbClr val="F2362F"/>
            </a:solidFill>
            <a:round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288" name="Check Progress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16212" y="712787"/>
            <a:ext cx="2846388" cy="511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89" name="CheckPointICON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67600" y="747712"/>
            <a:ext cx="1222375" cy="37623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92" name="Group 292"/>
          <p:cNvGrpSpPr/>
          <p:nvPr/>
        </p:nvGrpSpPr>
        <p:grpSpPr>
          <a:xfrm>
            <a:off x="476250" y="1206499"/>
            <a:ext cx="8026400" cy="774701"/>
            <a:chOff x="0" y="0"/>
            <a:chExt cx="8026400" cy="774700"/>
          </a:xfrm>
        </p:grpSpPr>
        <p:sp>
          <p:nvSpPr>
            <p:cNvPr id="290" name="Shape 290"/>
            <p:cNvSpPr/>
            <p:nvPr/>
          </p:nvSpPr>
          <p:spPr>
            <a:xfrm>
              <a:off x="0" y="168275"/>
              <a:ext cx="8026400" cy="4472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marL="383540"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Solve               Check your solution</a:t>
              </a:r>
              <a:r>
                <a:rPr b="1" i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.</a:t>
              </a: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 </a:t>
              </a:r>
            </a:p>
          </p:txBody>
        </p:sp>
        <p:pic>
          <p:nvPicPr>
            <p:cNvPr id="291" name="Eq18.png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339850" y="0"/>
              <a:ext cx="1123951" cy="7747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95" name="Group 295"/>
          <p:cNvGrpSpPr/>
          <p:nvPr/>
        </p:nvGrpSpPr>
        <p:grpSpPr>
          <a:xfrm>
            <a:off x="857250" y="2028825"/>
            <a:ext cx="2806700" cy="2463800"/>
            <a:chOff x="0" y="0"/>
            <a:chExt cx="2806700" cy="2463799"/>
          </a:xfrm>
        </p:grpSpPr>
        <p:sp>
          <p:nvSpPr>
            <p:cNvPr id="293" name="Shape 293"/>
            <p:cNvSpPr/>
            <p:nvPr/>
          </p:nvSpPr>
          <p:spPr>
            <a:xfrm>
              <a:off x="0" y="0"/>
              <a:ext cx="2806700" cy="22957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marL="574040" indent="-533400">
                <a:lnSpc>
                  <a:spcPct val="90000"/>
                </a:lnSpc>
                <a:spcBef>
                  <a:spcPts val="23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A.</a:t>
              </a:r>
              <a:r>
                <a:rPr b="1" sz="2400">
                  <a:uFill>
                    <a:solidFill/>
                  </a:uFill>
                </a:rPr>
                <a:t>	</a:t>
              </a:r>
              <a:r>
                <a:rPr sz="2400">
                  <a:uFill>
                    <a:solidFill/>
                  </a:uFill>
                </a:rPr>
                <a:t>–36</a:t>
              </a:r>
              <a:endParaRPr sz="2400">
                <a:uFill>
                  <a:solidFill/>
                </a:uFill>
              </a:endParaRPr>
            </a:p>
            <a:p>
              <a:pPr lvl="0" marL="574040" indent="-533400">
                <a:lnSpc>
                  <a:spcPct val="90000"/>
                </a:lnSpc>
                <a:spcBef>
                  <a:spcPts val="23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B.</a:t>
              </a:r>
              <a:r>
                <a:rPr b="1" sz="2400">
                  <a:uFill>
                    <a:solidFill/>
                  </a:uFill>
                </a:rPr>
                <a:t>	</a:t>
              </a:r>
              <a:r>
                <a:rPr sz="2400">
                  <a:uFill>
                    <a:solidFill/>
                  </a:uFill>
                </a:rPr>
                <a:t>–5</a:t>
              </a:r>
              <a:endParaRPr sz="2400">
                <a:uFill>
                  <a:solidFill/>
                </a:uFill>
              </a:endParaRPr>
            </a:p>
            <a:p>
              <a:pPr lvl="0" marL="574040" indent="-533400">
                <a:lnSpc>
                  <a:spcPct val="90000"/>
                </a:lnSpc>
                <a:spcBef>
                  <a:spcPts val="23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C.</a:t>
              </a:r>
              <a:r>
                <a:rPr b="1" sz="2400">
                  <a:uFill>
                    <a:solidFill/>
                  </a:uFill>
                </a:rPr>
                <a:t>	</a:t>
              </a:r>
              <a:endParaRPr b="1" sz="2400">
                <a:uFill>
                  <a:solidFill/>
                </a:uFill>
              </a:endParaRPr>
            </a:p>
            <a:p>
              <a:pPr lvl="0" marL="574040" indent="-533400">
                <a:lnSpc>
                  <a:spcPct val="90000"/>
                </a:lnSpc>
                <a:spcBef>
                  <a:spcPts val="23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D.</a:t>
              </a:r>
              <a:r>
                <a:rPr b="1" sz="2400">
                  <a:uFill>
                    <a:solidFill/>
                  </a:uFill>
                </a:rPr>
                <a:t>	</a:t>
              </a:r>
              <a:r>
                <a:rPr sz="2400">
                  <a:uFill>
                    <a:solidFill/>
                  </a:uFill>
                </a:rPr>
                <a:t>36</a:t>
              </a:r>
            </a:p>
          </p:txBody>
        </p:sp>
        <p:pic>
          <p:nvPicPr>
            <p:cNvPr id="294" name="Eq19.png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609600" y="1692275"/>
              <a:ext cx="520700" cy="77152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nodeType="after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1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822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822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89" grpId="2"/>
      <p:bldP build="whole" bldLvl="1" animBg="1" rev="0" advAuto="0" spid="295" grpId="4"/>
      <p:bldP build="whole" bldLvl="1" animBg="1" rev="0" advAuto="0" spid="288" grpId="1"/>
      <p:bldP build="whole" bldLvl="1" animBg="1" rev="0" advAuto="0" spid="292" grpId="3"/>
      <p:bldP build="whole" bldLvl="1" animBg="1" rev="0" advAuto="0" spid="287" grpId="5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Example 5</a:t>
            </a:r>
          </a:p>
        </p:txBody>
      </p:sp>
      <p:sp>
        <p:nvSpPr>
          <p:cNvPr id="298" name="Shape 298"/>
          <p:cNvSpPr/>
          <p:nvPr/>
        </p:nvSpPr>
        <p:spPr>
          <a:xfrm>
            <a:off x="2628900" y="771525"/>
            <a:ext cx="6527800" cy="385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1100"/>
              </a:spcBef>
              <a:buClr>
                <a:srgbClr val="F2362F"/>
              </a:buClr>
              <a:buFont typeface="Arial"/>
              <a:defRPr b="1" sz="2000">
                <a:solidFill>
                  <a:srgbClr val="F2362F"/>
                </a:solidFill>
                <a:uFill>
                  <a:solidFill>
                    <a:srgbClr val="F2362F"/>
                  </a:solidFill>
                </a:u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2000">
                <a:solidFill>
                  <a:srgbClr val="F2362F"/>
                </a:solidFill>
                <a:uFill>
                  <a:solidFill>
                    <a:srgbClr val="F2362F"/>
                  </a:solidFill>
                </a:uFill>
              </a:rPr>
              <a:t>Solve Equations by Multiplying by the Reciprocal </a:t>
            </a:r>
          </a:p>
        </p:txBody>
      </p:sp>
      <p:pic>
        <p:nvPicPr>
          <p:cNvPr id="299" name="4-4_5.png"/>
          <p:cNvPicPr/>
          <p:nvPr/>
        </p:nvPicPr>
        <p:blipFill>
          <a:blip r:embed="rId2">
            <a:extLst/>
          </a:blip>
          <a:srcRect l="0" t="0" r="0" b="76101"/>
          <a:stretch>
            <a:fillRect/>
          </a:stretch>
        </p:blipFill>
        <p:spPr>
          <a:xfrm>
            <a:off x="889000" y="1257300"/>
            <a:ext cx="5511800" cy="82391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02" name="Group 302"/>
          <p:cNvGrpSpPr/>
          <p:nvPr/>
        </p:nvGrpSpPr>
        <p:grpSpPr>
          <a:xfrm>
            <a:off x="1651000" y="2184400"/>
            <a:ext cx="6743700" cy="820738"/>
            <a:chOff x="0" y="0"/>
            <a:chExt cx="6743699" cy="820737"/>
          </a:xfrm>
        </p:grpSpPr>
        <p:sp>
          <p:nvSpPr>
            <p:cNvPr id="300" name="Shape 300"/>
            <p:cNvSpPr/>
            <p:nvPr/>
          </p:nvSpPr>
          <p:spPr>
            <a:xfrm>
              <a:off x="2768600" y="222250"/>
              <a:ext cx="3975100" cy="4472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>
                <a:lnSpc>
                  <a:spcPct val="90000"/>
                </a:lnSpc>
                <a:spcBef>
                  <a:spcPts val="2300"/>
                </a:spcBef>
                <a:buClr>
                  <a:srgbClr val="FFFFFF"/>
                </a:buClr>
                <a:buFont typeface="Arial"/>
                <a:tabLst>
                  <a:tab pos="1930400" algn="r"/>
                  <a:tab pos="2044700" algn="l"/>
                  <a:tab pos="2324100" algn="l"/>
                  <a:tab pos="3695700" algn="l"/>
                  <a:tab pos="5524500" algn="l"/>
                </a:tabLst>
                <a:defRPr sz="2400"/>
              </a:lvl1pPr>
            </a:lstStyle>
            <a:p>
              <a:pPr lvl="0">
                <a:defRPr sz="1800">
                  <a:uFillTx/>
                </a:defRPr>
              </a:pPr>
              <a:r>
                <a:rPr sz="2400">
                  <a:uFill>
                    <a:solidFill/>
                  </a:uFill>
                </a:rPr>
                <a:t>Write the equation.</a:t>
              </a:r>
            </a:p>
          </p:txBody>
        </p:sp>
        <p:pic>
          <p:nvPicPr>
            <p:cNvPr id="301" name="4-4_5.png"/>
            <p:cNvPicPr/>
            <p:nvPr/>
          </p:nvPicPr>
          <p:blipFill>
            <a:blip r:embed="rId3">
              <a:extLst/>
            </a:blip>
            <a:srcRect l="0" t="24018" r="51933" b="52101"/>
            <a:stretch>
              <a:fillRect/>
            </a:stretch>
          </p:blipFill>
          <p:spPr>
            <a:xfrm>
              <a:off x="0" y="0"/>
              <a:ext cx="2644775" cy="8207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05" name="Group 305"/>
          <p:cNvGrpSpPr/>
          <p:nvPr/>
        </p:nvGrpSpPr>
        <p:grpSpPr>
          <a:xfrm>
            <a:off x="2143125" y="5715000"/>
            <a:ext cx="6607175" cy="502792"/>
            <a:chOff x="0" y="0"/>
            <a:chExt cx="6607174" cy="502791"/>
          </a:xfrm>
        </p:grpSpPr>
        <p:pic>
          <p:nvPicPr>
            <p:cNvPr id="303" name="4-4_5.png"/>
            <p:cNvPicPr/>
            <p:nvPr/>
          </p:nvPicPr>
          <p:blipFill>
            <a:blip r:embed="rId3">
              <a:extLst/>
            </a:blip>
            <a:srcRect l="0" t="87205" r="71090" b="0"/>
            <a:stretch>
              <a:fillRect/>
            </a:stretch>
          </p:blipFill>
          <p:spPr>
            <a:xfrm>
              <a:off x="0" y="0"/>
              <a:ext cx="1590675" cy="4397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04" name="Shape 304"/>
            <p:cNvSpPr/>
            <p:nvPr/>
          </p:nvSpPr>
          <p:spPr>
            <a:xfrm>
              <a:off x="2251075" y="55562"/>
              <a:ext cx="4356100" cy="4472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>
                <a:lnSpc>
                  <a:spcPct val="90000"/>
                </a:lnSpc>
                <a:spcBef>
                  <a:spcPts val="2300"/>
                </a:spcBef>
                <a:buClr>
                  <a:srgbClr val="FFFFFF"/>
                </a:buClr>
                <a:buFont typeface="Arial"/>
                <a:tabLst>
                  <a:tab pos="1930400" algn="r"/>
                  <a:tab pos="2044700" algn="l"/>
                  <a:tab pos="2324100" algn="l"/>
                  <a:tab pos="3695700" algn="l"/>
                  <a:tab pos="5524500" algn="l"/>
                </a:tabLst>
                <a:defRPr sz="2400"/>
              </a:lvl1pPr>
            </a:lstStyle>
            <a:p>
              <a:pPr lvl="0">
                <a:defRPr sz="1800">
                  <a:uFillTx/>
                </a:defRPr>
              </a:pPr>
              <a:r>
                <a:rPr sz="2400">
                  <a:uFill>
                    <a:solidFill/>
                  </a:uFill>
                </a:rPr>
                <a:t>Identity Property</a:t>
              </a:r>
            </a:p>
          </p:txBody>
        </p:sp>
      </p:grpSp>
      <p:grpSp>
        <p:nvGrpSpPr>
          <p:cNvPr id="308" name="Group 308"/>
          <p:cNvGrpSpPr/>
          <p:nvPr/>
        </p:nvGrpSpPr>
        <p:grpSpPr>
          <a:xfrm>
            <a:off x="889000" y="3149600"/>
            <a:ext cx="7115176" cy="930275"/>
            <a:chOff x="0" y="0"/>
            <a:chExt cx="7115175" cy="930275"/>
          </a:xfrm>
        </p:grpSpPr>
        <p:pic>
          <p:nvPicPr>
            <p:cNvPr id="306" name="4-4_5a.png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3568700" y="77787"/>
              <a:ext cx="3546476" cy="7953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07" name="4-4_5.png"/>
            <p:cNvPicPr/>
            <p:nvPr/>
          </p:nvPicPr>
          <p:blipFill>
            <a:blip r:embed="rId5">
              <a:extLst/>
            </a:blip>
            <a:srcRect l="0" t="43136" r="42570" b="32156"/>
            <a:stretch>
              <a:fillRect/>
            </a:stretch>
          </p:blipFill>
          <p:spPr>
            <a:xfrm>
              <a:off x="0" y="0"/>
              <a:ext cx="3135313" cy="9302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11" name="Group 311"/>
          <p:cNvGrpSpPr/>
          <p:nvPr/>
        </p:nvGrpSpPr>
        <p:grpSpPr>
          <a:xfrm>
            <a:off x="1922462" y="4217987"/>
            <a:ext cx="6827838" cy="1335088"/>
            <a:chOff x="0" y="0"/>
            <a:chExt cx="6827837" cy="1335087"/>
          </a:xfrm>
        </p:grpSpPr>
        <p:pic>
          <p:nvPicPr>
            <p:cNvPr id="309" name="4-4_5b.png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532062" y="0"/>
              <a:ext cx="4295776" cy="13350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10" name="Shape 310"/>
            <p:cNvSpPr/>
            <p:nvPr/>
          </p:nvSpPr>
          <p:spPr>
            <a:xfrm>
              <a:off x="0" y="668337"/>
              <a:ext cx="1163251" cy="4472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/>
            <a:p>
              <a:pPr lvl="0">
                <a:buClr>
                  <a:srgbClr val="000000"/>
                </a:buClr>
                <a:buFont typeface="Arial"/>
                <a:defRPr>
                  <a:uFillTx/>
                </a:defRPr>
              </a:pPr>
              <a:r>
                <a:rPr sz="2400">
                  <a:uFill>
                    <a:solidFill/>
                  </a:uFill>
                </a:rPr>
                <a:t>1</a:t>
              </a:r>
              <a:r>
                <a:rPr i="1" sz="2400">
                  <a:uFill>
                    <a:solidFill/>
                  </a:uFill>
                </a:rPr>
                <a:t>x</a:t>
              </a:r>
              <a:r>
                <a:rPr sz="2400">
                  <a:uFill>
                    <a:solidFill/>
                  </a:uFill>
                </a:rPr>
                <a:t> = 12</a:t>
              </a:r>
            </a:p>
          </p:txBody>
        </p:sp>
      </p:grpSp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nodeType="click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presetClass="entr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7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05" grpId="5"/>
      <p:bldP build="whole" bldLvl="1" animBg="1" rev="0" advAuto="0" spid="299" grpId="1"/>
      <p:bldP build="whole" bldLvl="1" animBg="1" rev="0" advAuto="0" spid="302" grpId="2"/>
      <p:bldP build="whole" bldLvl="1" animBg="1" rev="0" advAuto="0" spid="311" grpId="4"/>
      <p:bldP build="whole" bldLvl="1" animBg="1" rev="0" advAuto="0" spid="308" grpId="3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Example 5</a:t>
            </a:r>
          </a:p>
        </p:txBody>
      </p:sp>
      <p:sp>
        <p:nvSpPr>
          <p:cNvPr id="314" name="Shape 314"/>
          <p:cNvSpPr/>
          <p:nvPr/>
        </p:nvSpPr>
        <p:spPr>
          <a:xfrm>
            <a:off x="2628899" y="771525"/>
            <a:ext cx="6375401" cy="385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1100"/>
              </a:spcBef>
              <a:buClr>
                <a:srgbClr val="F2362F"/>
              </a:buClr>
              <a:buFont typeface="Arial"/>
              <a:defRPr b="1" sz="2000">
                <a:solidFill>
                  <a:srgbClr val="F2362F"/>
                </a:solidFill>
                <a:uFill>
                  <a:solidFill>
                    <a:srgbClr val="F2362F"/>
                  </a:solidFill>
                </a:u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2000">
                <a:solidFill>
                  <a:srgbClr val="F2362F"/>
                </a:solidFill>
                <a:uFill>
                  <a:solidFill>
                    <a:srgbClr val="F2362F"/>
                  </a:solidFill>
                </a:uFill>
              </a:rPr>
              <a:t>Solve Equations by Multiplying by the Reciprocal </a:t>
            </a:r>
          </a:p>
        </p:txBody>
      </p:sp>
      <p:sp>
        <p:nvSpPr>
          <p:cNvPr id="315" name="Shape 315"/>
          <p:cNvSpPr/>
          <p:nvPr/>
        </p:nvSpPr>
        <p:spPr>
          <a:xfrm>
            <a:off x="533400" y="4876800"/>
            <a:ext cx="7251700" cy="447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1755139" indent="-1370012">
              <a:spcBef>
                <a:spcPts val="1600"/>
              </a:spcBef>
              <a:buClr>
                <a:srgbClr val="FFFFFF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Answer:</a:t>
            </a:r>
            <a:r>
              <a:rPr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 	The solution is 12. </a:t>
            </a:r>
          </a:p>
        </p:txBody>
      </p:sp>
      <p:sp>
        <p:nvSpPr>
          <p:cNvPr id="316" name="Shape 316"/>
          <p:cNvSpPr/>
          <p:nvPr/>
        </p:nvSpPr>
        <p:spPr>
          <a:xfrm>
            <a:off x="881062" y="1508125"/>
            <a:ext cx="1422401" cy="447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400"/>
              </a:spcBef>
              <a:buClr>
                <a:srgbClr val="FFFFFF"/>
              </a:buClr>
              <a:buFont typeface="Arial"/>
              <a:tabLst>
                <a:tab pos="2209800" algn="r"/>
                <a:tab pos="2324100" algn="l"/>
                <a:tab pos="2552700" algn="l"/>
                <a:tab pos="4038600" algn="l"/>
                <a:tab pos="5524500" algn="l"/>
              </a:tabLst>
              <a:defRPr b="1"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Check</a:t>
            </a:r>
          </a:p>
        </p:txBody>
      </p:sp>
      <p:grpSp>
        <p:nvGrpSpPr>
          <p:cNvPr id="319" name="Group 319"/>
          <p:cNvGrpSpPr/>
          <p:nvPr/>
        </p:nvGrpSpPr>
        <p:grpSpPr>
          <a:xfrm>
            <a:off x="2628900" y="1322387"/>
            <a:ext cx="6299200" cy="820738"/>
            <a:chOff x="0" y="0"/>
            <a:chExt cx="6299199" cy="820737"/>
          </a:xfrm>
        </p:grpSpPr>
        <p:pic>
          <p:nvPicPr>
            <p:cNvPr id="317" name="4-4_5.png"/>
            <p:cNvPicPr/>
            <p:nvPr/>
          </p:nvPicPr>
          <p:blipFill>
            <a:blip r:embed="rId2">
              <a:extLst/>
            </a:blip>
            <a:srcRect l="0" t="24018" r="51933" b="52101"/>
            <a:stretch>
              <a:fillRect/>
            </a:stretch>
          </p:blipFill>
          <p:spPr>
            <a:xfrm>
              <a:off x="0" y="0"/>
              <a:ext cx="2644775" cy="8207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18" name="Shape 318"/>
            <p:cNvSpPr/>
            <p:nvPr/>
          </p:nvSpPr>
          <p:spPr>
            <a:xfrm>
              <a:off x="2324100" y="209550"/>
              <a:ext cx="3975100" cy="4472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>
                <a:lnSpc>
                  <a:spcPct val="90000"/>
                </a:lnSpc>
                <a:spcBef>
                  <a:spcPts val="2300"/>
                </a:spcBef>
                <a:buClr>
                  <a:srgbClr val="FFFFFF"/>
                </a:buClr>
                <a:buFont typeface="Arial"/>
                <a:tabLst>
                  <a:tab pos="1930400" algn="r"/>
                  <a:tab pos="2044700" algn="l"/>
                  <a:tab pos="2324100" algn="l"/>
                  <a:tab pos="3695700" algn="l"/>
                  <a:tab pos="5524500" algn="l"/>
                </a:tabLst>
                <a:defRPr sz="2400"/>
              </a:lvl1pPr>
            </a:lstStyle>
            <a:p>
              <a:pPr lvl="0">
                <a:defRPr sz="1800">
                  <a:uFillTx/>
                </a:defRPr>
              </a:pPr>
              <a:r>
                <a:rPr sz="2400">
                  <a:uFill>
                    <a:solidFill/>
                  </a:uFill>
                </a:rPr>
                <a:t>Write the equation.</a:t>
              </a:r>
            </a:p>
          </p:txBody>
        </p:sp>
      </p:grpSp>
      <p:grpSp>
        <p:nvGrpSpPr>
          <p:cNvPr id="322" name="Group 322"/>
          <p:cNvGrpSpPr/>
          <p:nvPr/>
        </p:nvGrpSpPr>
        <p:grpSpPr>
          <a:xfrm>
            <a:off x="2955925" y="3656012"/>
            <a:ext cx="5286375" cy="447230"/>
            <a:chOff x="0" y="0"/>
            <a:chExt cx="5286375" cy="447228"/>
          </a:xfrm>
        </p:grpSpPr>
        <p:sp>
          <p:nvSpPr>
            <p:cNvPr id="320" name="Shape 320"/>
            <p:cNvSpPr/>
            <p:nvPr/>
          </p:nvSpPr>
          <p:spPr>
            <a:xfrm>
              <a:off x="1997075" y="0"/>
              <a:ext cx="3289300" cy="4472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>
                <a:lnSpc>
                  <a:spcPct val="90000"/>
                </a:lnSpc>
                <a:spcBef>
                  <a:spcPts val="1400"/>
                </a:spcBef>
                <a:buClr>
                  <a:srgbClr val="FFFFFF"/>
                </a:buClr>
                <a:buFont typeface="Arial"/>
                <a:tabLst>
                  <a:tab pos="2209800" algn="r"/>
                  <a:tab pos="2311400" algn="l"/>
                  <a:tab pos="2603500" algn="l"/>
                  <a:tab pos="4038600" algn="l"/>
                  <a:tab pos="5524500" algn="l"/>
                </a:tabLst>
                <a:defRPr sz="2400"/>
              </a:lvl1pPr>
            </a:lstStyle>
            <a:p>
              <a:pPr lvl="0">
                <a:defRPr sz="1800">
                  <a:uFillTx/>
                </a:defRPr>
              </a:pPr>
              <a:r>
                <a:rPr sz="2400">
                  <a:uFill>
                    <a:solidFill/>
                  </a:uFill>
                </a:rPr>
                <a:t>The sentence is true.</a:t>
              </a:r>
            </a:p>
          </p:txBody>
        </p:sp>
        <p:pic>
          <p:nvPicPr>
            <p:cNvPr id="321" name="4-4_5c.png"/>
            <p:cNvPicPr/>
            <p:nvPr/>
          </p:nvPicPr>
          <p:blipFill>
            <a:blip r:embed="rId3">
              <a:extLst/>
            </a:blip>
            <a:srcRect l="0" t="82815" r="0" b="0"/>
            <a:stretch>
              <a:fillRect/>
            </a:stretch>
          </p:blipFill>
          <p:spPr>
            <a:xfrm>
              <a:off x="0" y="0"/>
              <a:ext cx="1882775" cy="3571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23" name="Shape 323"/>
          <p:cNvSpPr/>
          <p:nvPr/>
        </p:nvSpPr>
        <p:spPr>
          <a:xfrm>
            <a:off x="3976687" y="3686175"/>
            <a:ext cx="394405" cy="444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400"/>
              </a:spcBef>
              <a:buClr>
                <a:srgbClr val="FFFFFF"/>
              </a:buClr>
              <a:buFont typeface="Arial"/>
              <a:defRPr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  <a:latin typeface="Wingdings"/>
                <a:ea typeface="Wingdings"/>
                <a:cs typeface="Wingdings"/>
                <a:sym typeface="Wingdings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</a:t>
            </a:r>
          </a:p>
        </p:txBody>
      </p:sp>
      <p:grpSp>
        <p:nvGrpSpPr>
          <p:cNvPr id="328" name="Group 328"/>
          <p:cNvGrpSpPr/>
          <p:nvPr/>
        </p:nvGrpSpPr>
        <p:grpSpPr>
          <a:xfrm>
            <a:off x="2314574" y="2460624"/>
            <a:ext cx="6461126" cy="787401"/>
            <a:chOff x="0" y="0"/>
            <a:chExt cx="6461125" cy="787400"/>
          </a:xfrm>
        </p:grpSpPr>
        <p:grpSp>
          <p:nvGrpSpPr>
            <p:cNvPr id="326" name="Group 326"/>
            <p:cNvGrpSpPr/>
            <p:nvPr/>
          </p:nvGrpSpPr>
          <p:grpSpPr>
            <a:xfrm>
              <a:off x="-1" y="-1"/>
              <a:ext cx="6461126" cy="787401"/>
              <a:chOff x="0" y="0"/>
              <a:chExt cx="6461125" cy="787400"/>
            </a:xfrm>
          </p:grpSpPr>
          <p:sp>
            <p:nvSpPr>
              <p:cNvPr id="324" name="Shape 324"/>
              <p:cNvSpPr/>
              <p:nvPr/>
            </p:nvSpPr>
            <p:spPr>
              <a:xfrm>
                <a:off x="2638425" y="176212"/>
                <a:ext cx="3822700" cy="44723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1400"/>
                  </a:spcBef>
                  <a:buClr>
                    <a:srgbClr val="FFFFFF"/>
                  </a:buClr>
                  <a:buFont typeface="Arial"/>
                  <a:tabLst>
                    <a:tab pos="2222500" algn="r"/>
                    <a:tab pos="2336800" algn="l"/>
                    <a:tab pos="2578100" algn="l"/>
                    <a:tab pos="4038600" algn="l"/>
                    <a:tab pos="5524500" algn="l"/>
                  </a:tabLst>
                  <a:defRPr>
                    <a:uFillTx/>
                  </a:defRPr>
                </a:pPr>
                <a:r>
                  <a:rPr sz="2400">
                    <a:uFill>
                      <a:solidFill/>
                    </a:uFill>
                  </a:rPr>
                  <a:t>Replace </a:t>
                </a:r>
                <a:r>
                  <a:rPr i="1" sz="2400">
                    <a:uFill>
                      <a:solidFill/>
                    </a:uFill>
                  </a:rPr>
                  <a:t>x</a:t>
                </a:r>
                <a:r>
                  <a:rPr sz="2400">
                    <a:uFill>
                      <a:solidFill/>
                    </a:uFill>
                  </a:rPr>
                  <a:t> with 12.</a:t>
                </a:r>
              </a:p>
            </p:txBody>
          </p:sp>
          <p:pic>
            <p:nvPicPr>
              <p:cNvPr id="325" name="4-4-5redo.png"/>
              <p:cNvPicPr/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0" y="0"/>
                <a:ext cx="1727200" cy="78740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sp>
          <p:nvSpPr>
            <p:cNvPr id="327" name="Shape 327"/>
            <p:cNvSpPr/>
            <p:nvPr/>
          </p:nvSpPr>
          <p:spPr>
            <a:xfrm>
              <a:off x="1047750" y="139700"/>
              <a:ext cx="317500" cy="27441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>
                <a:spcBef>
                  <a:spcPts val="700"/>
                </a:spcBef>
                <a:buClr>
                  <a:srgbClr val="000000"/>
                </a:buClr>
                <a:buFont typeface="Arial"/>
                <a:defRPr b="1" sz="1200"/>
              </a:lvl1pPr>
            </a:lstStyle>
            <a:p>
              <a:pPr lvl="0">
                <a:defRPr b="0" sz="1800">
                  <a:uFillTx/>
                </a:defRPr>
              </a:pPr>
              <a:r>
                <a:rPr b="1" sz="1200">
                  <a:uFill>
                    <a:solidFill/>
                  </a:uFill>
                </a:rPr>
                <a:t>?</a:t>
              </a:r>
            </a:p>
          </p:txBody>
        </p:sp>
      </p:grpSp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3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500"/>
                                        <p:tgtEl>
                                          <p:spTgt spid="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nodeType="after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4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4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nodeType="afterEffect" presetClass="entr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8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presetClass="entr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3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16" grpId="1"/>
      <p:bldP build="whole" bldLvl="1" animBg="1" rev="0" advAuto="0" spid="322" grpId="4"/>
      <p:bldP build="whole" bldLvl="1" animBg="1" rev="0" advAuto="0" spid="328" grpId="3"/>
      <p:bldP build="whole" bldLvl="1" animBg="1" rev="0" advAuto="0" spid="323" grpId="5"/>
      <p:bldP build="whole" bldLvl="1" animBg="1" rev="0" advAuto="0" spid="319" grpId="2"/>
      <p:bldP build="whole" bldLvl="1" animBg="1" rev="0" advAuto="0" spid="315" grpId="6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Example 5</a:t>
            </a:r>
          </a:p>
        </p:txBody>
      </p:sp>
      <p:sp>
        <p:nvSpPr>
          <p:cNvPr id="331" name="Shape 331"/>
          <p:cNvSpPr/>
          <p:nvPr/>
        </p:nvSpPr>
        <p:spPr>
          <a:xfrm>
            <a:off x="857250" y="2336800"/>
            <a:ext cx="2806700" cy="229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A.</a:t>
            </a:r>
            <a:r>
              <a:rPr b="1" sz="2400">
                <a:uFill>
                  <a:solidFill/>
                </a:uFill>
              </a:rPr>
              <a:t>	–18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B.</a:t>
            </a:r>
            <a:r>
              <a:rPr b="1" sz="2400">
                <a:uFill>
                  <a:solidFill/>
                </a:uFill>
              </a:rPr>
              <a:t>	–8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C.</a:t>
            </a:r>
            <a:r>
              <a:rPr b="1" sz="2400">
                <a:uFill>
                  <a:solidFill/>
                </a:uFill>
              </a:rPr>
              <a:t>	8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D.</a:t>
            </a:r>
            <a:r>
              <a:rPr b="1" sz="2400">
                <a:uFill>
                  <a:solidFill/>
                </a:uFill>
              </a:rPr>
              <a:t>	18</a:t>
            </a:r>
          </a:p>
        </p:txBody>
      </p:sp>
      <p:sp>
        <p:nvSpPr>
          <p:cNvPr id="332" name="Shape 332"/>
          <p:cNvSpPr/>
          <p:nvPr/>
        </p:nvSpPr>
        <p:spPr>
          <a:xfrm>
            <a:off x="850900" y="5130800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ln w="57150">
            <a:solidFill>
              <a:srgbClr val="F2362F"/>
            </a:solidFill>
            <a:round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333" name="Check Progress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16212" y="712787"/>
            <a:ext cx="2846388" cy="511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334" name="CheckPointICON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67600" y="747712"/>
            <a:ext cx="1222375" cy="376239"/>
          </a:xfrm>
          <a:prstGeom prst="rect">
            <a:avLst/>
          </a:prstGeom>
          <a:ln w="12700">
            <a:miter lim="400000"/>
          </a:ln>
        </p:spPr>
      </p:pic>
      <p:pic>
        <p:nvPicPr>
          <p:cNvPr id="335" name="4-4_5_1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76300" y="1257300"/>
            <a:ext cx="2668588" cy="7953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nodeType="after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1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822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822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31" grpId="4"/>
      <p:bldP build="whole" bldLvl="1" animBg="1" rev="0" advAuto="0" spid="333" grpId="1"/>
      <p:bldP build="whole" bldLvl="1" animBg="1" rev="0" advAuto="0" spid="332" grpId="5"/>
      <p:bldP build="whole" bldLvl="1" animBg="1" rev="0" advAuto="0" spid="334" grpId="2"/>
      <p:bldP build="whole" bldLvl="1" animBg="1" rev="0" advAuto="0" spid="335" grpId="3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End of the Lesson</a:t>
            </a:r>
          </a:p>
        </p:txBody>
      </p:sp>
    </p:spTree>
  </p:cSld>
  <p:clrMapOvr>
    <a:masterClrMapping/>
  </p:clrMapOvr>
  <p:transition spd="fast" advClick="1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>
            <p:ph type="title"/>
          </p:nvPr>
        </p:nvSpPr>
        <p:spPr>
          <a:xfrm>
            <a:off x="5486400" y="6980237"/>
            <a:ext cx="3657600" cy="182563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5-Minute Check 1</a:t>
            </a:r>
          </a:p>
        </p:txBody>
      </p:sp>
      <p:sp>
        <p:nvSpPr>
          <p:cNvPr id="115" name="Shape 115"/>
          <p:cNvSpPr/>
          <p:nvPr/>
        </p:nvSpPr>
        <p:spPr>
          <a:xfrm>
            <a:off x="1066800" y="2400300"/>
            <a:ext cx="2806700" cy="229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A.</a:t>
            </a:r>
            <a:r>
              <a:rPr b="1" sz="2400">
                <a:uFill>
                  <a:solidFill/>
                </a:uFill>
              </a:rPr>
              <a:t>	9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B.</a:t>
            </a:r>
            <a:r>
              <a:rPr b="1" sz="2400">
                <a:uFill>
                  <a:solidFill/>
                </a:uFill>
              </a:rPr>
              <a:t>	3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C.</a:t>
            </a:r>
            <a:r>
              <a:rPr b="1" sz="2400">
                <a:uFill>
                  <a:solidFill/>
                </a:uFill>
              </a:rPr>
              <a:t>	–3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D.</a:t>
            </a:r>
            <a:r>
              <a:rPr b="1" sz="2400">
                <a:uFill>
                  <a:solidFill/>
                </a:uFill>
              </a:rPr>
              <a:t>	–9</a:t>
            </a:r>
          </a:p>
        </p:txBody>
      </p:sp>
      <p:sp>
        <p:nvSpPr>
          <p:cNvPr id="116" name="Shape 116"/>
          <p:cNvSpPr/>
          <p:nvPr/>
        </p:nvSpPr>
        <p:spPr>
          <a:xfrm>
            <a:off x="685800" y="1657350"/>
            <a:ext cx="8026400" cy="447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612140" indent="-228600">
              <a:lnSpc>
                <a:spcPct val="90000"/>
              </a:lnSpc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Solve </a:t>
            </a:r>
            <a:r>
              <a:rPr b="1" i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x</a:t>
            </a: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 – 3 = –6. Check your solution.</a:t>
            </a:r>
          </a:p>
        </p:txBody>
      </p:sp>
      <p:sp>
        <p:nvSpPr>
          <p:cNvPr id="117" name="Shape 117"/>
          <p:cNvSpPr/>
          <p:nvPr/>
        </p:nvSpPr>
        <p:spPr>
          <a:xfrm>
            <a:off x="533400" y="4330700"/>
            <a:ext cx="533400" cy="265113"/>
          </a:xfrm>
          <a:prstGeom prst="rightArrow">
            <a:avLst>
              <a:gd name="adj1" fmla="val 50000"/>
              <a:gd name="adj2" fmla="val 50299"/>
            </a:avLst>
          </a:prstGeom>
          <a:solidFill>
            <a:srgbClr val="F2362F"/>
          </a:solidFill>
          <a:ln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118" name="5Min Num_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4362" y="1647825"/>
            <a:ext cx="457201" cy="4222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8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18" grpId="1"/>
      <p:bldP build="whole" bldLvl="1" animBg="1" rev="0" advAuto="0" spid="115" grpId="3"/>
      <p:bldP build="whole" bldLvl="1" animBg="1" rev="0" advAuto="0" spid="116" grpId="2"/>
      <p:bldP build="whole" bldLvl="1" animBg="1" rev="0" advAuto="0" spid="117" grpId="4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type="title"/>
          </p:nvPr>
        </p:nvSpPr>
        <p:spPr>
          <a:xfrm>
            <a:off x="5486400" y="6980237"/>
            <a:ext cx="3657600" cy="182563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5-Minute Check 2</a:t>
            </a:r>
          </a:p>
        </p:txBody>
      </p:sp>
      <p:sp>
        <p:nvSpPr>
          <p:cNvPr id="121" name="Shape 121"/>
          <p:cNvSpPr/>
          <p:nvPr/>
        </p:nvSpPr>
        <p:spPr>
          <a:xfrm>
            <a:off x="1066800" y="2400300"/>
            <a:ext cx="2806700" cy="229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A.</a:t>
            </a:r>
            <a:r>
              <a:rPr b="1" sz="2400">
                <a:uFill>
                  <a:solidFill/>
                </a:uFill>
              </a:rPr>
              <a:t>	2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B.</a:t>
            </a:r>
            <a:r>
              <a:rPr b="1" sz="2400">
                <a:uFill>
                  <a:solidFill/>
                </a:uFill>
              </a:rPr>
              <a:t>	–2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C.</a:t>
            </a:r>
            <a:r>
              <a:rPr b="1" sz="2400">
                <a:uFill>
                  <a:solidFill/>
                </a:uFill>
              </a:rPr>
              <a:t>	–7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D.</a:t>
            </a:r>
            <a:r>
              <a:rPr b="1" sz="2400">
                <a:uFill>
                  <a:solidFill/>
                </a:uFill>
              </a:rPr>
              <a:t>	–16</a:t>
            </a:r>
          </a:p>
        </p:txBody>
      </p:sp>
      <p:sp>
        <p:nvSpPr>
          <p:cNvPr id="122" name="Shape 122"/>
          <p:cNvSpPr/>
          <p:nvPr/>
        </p:nvSpPr>
        <p:spPr>
          <a:xfrm>
            <a:off x="685800" y="1657350"/>
            <a:ext cx="8026400" cy="447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383540">
              <a:lnSpc>
                <a:spcPct val="90000"/>
              </a:lnSpc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Solve </a:t>
            </a:r>
            <a:r>
              <a:rPr b="1" i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y</a:t>
            </a: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 + 9 = 7. Check your solution.</a:t>
            </a:r>
          </a:p>
        </p:txBody>
      </p:sp>
      <p:sp>
        <p:nvSpPr>
          <p:cNvPr id="123" name="Shape 123"/>
          <p:cNvSpPr/>
          <p:nvPr/>
        </p:nvSpPr>
        <p:spPr>
          <a:xfrm>
            <a:off x="533400" y="3378200"/>
            <a:ext cx="533400" cy="265113"/>
          </a:xfrm>
          <a:prstGeom prst="rightArrow">
            <a:avLst>
              <a:gd name="adj1" fmla="val 50000"/>
              <a:gd name="adj2" fmla="val 50299"/>
            </a:avLst>
          </a:prstGeom>
          <a:solidFill>
            <a:srgbClr val="F2362F"/>
          </a:solidFill>
          <a:ln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124" name="5Min Num_2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4362" y="1647825"/>
            <a:ext cx="457201" cy="4206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8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2" grpId="2"/>
      <p:bldP build="whole" bldLvl="1" animBg="1" rev="0" advAuto="0" spid="123" grpId="4"/>
      <p:bldP build="whole" bldLvl="1" animBg="1" rev="0" advAuto="0" spid="121" grpId="3"/>
      <p:bldP build="whole" bldLvl="1" animBg="1" rev="0" advAuto="0" spid="12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type="title"/>
          </p:nvPr>
        </p:nvSpPr>
        <p:spPr>
          <a:xfrm>
            <a:off x="5486400" y="6980237"/>
            <a:ext cx="3657600" cy="182563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5-Minute Check 3</a:t>
            </a:r>
          </a:p>
        </p:txBody>
      </p:sp>
      <p:sp>
        <p:nvSpPr>
          <p:cNvPr id="127" name="Shape 127"/>
          <p:cNvSpPr/>
          <p:nvPr/>
        </p:nvSpPr>
        <p:spPr>
          <a:xfrm>
            <a:off x="1066800" y="2400300"/>
            <a:ext cx="2806700" cy="229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A.</a:t>
            </a:r>
            <a:r>
              <a:rPr b="1" sz="2400">
                <a:uFill>
                  <a:solidFill/>
                </a:uFill>
              </a:rPr>
              <a:t>	–29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B.</a:t>
            </a:r>
            <a:r>
              <a:rPr b="1" sz="2400">
                <a:uFill>
                  <a:solidFill/>
                </a:uFill>
              </a:rPr>
              <a:t>	–17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C.</a:t>
            </a:r>
            <a:r>
              <a:rPr b="1" sz="2400">
                <a:uFill>
                  <a:solidFill/>
                </a:uFill>
              </a:rPr>
              <a:t>	17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D.</a:t>
            </a:r>
            <a:r>
              <a:rPr b="1" sz="2400">
                <a:uFill>
                  <a:solidFill/>
                </a:uFill>
              </a:rPr>
              <a:t>	29</a:t>
            </a:r>
          </a:p>
        </p:txBody>
      </p:sp>
      <p:sp>
        <p:nvSpPr>
          <p:cNvPr id="128" name="Shape 128"/>
          <p:cNvSpPr/>
          <p:nvPr/>
        </p:nvSpPr>
        <p:spPr>
          <a:xfrm>
            <a:off x="685800" y="1657350"/>
            <a:ext cx="8026400" cy="447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383540">
              <a:lnSpc>
                <a:spcPct val="90000"/>
              </a:lnSpc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Solve 23 = </a:t>
            </a:r>
            <a:r>
              <a:rPr b="1" i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m</a:t>
            </a: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 – 6. Check your solution.</a:t>
            </a:r>
          </a:p>
        </p:txBody>
      </p:sp>
      <p:sp>
        <p:nvSpPr>
          <p:cNvPr id="129" name="Shape 129"/>
          <p:cNvSpPr/>
          <p:nvPr/>
        </p:nvSpPr>
        <p:spPr>
          <a:xfrm>
            <a:off x="533400" y="5259387"/>
            <a:ext cx="533400" cy="265113"/>
          </a:xfrm>
          <a:prstGeom prst="rightArrow">
            <a:avLst>
              <a:gd name="adj1" fmla="val 50000"/>
              <a:gd name="adj2" fmla="val 50299"/>
            </a:avLst>
          </a:prstGeom>
          <a:solidFill>
            <a:srgbClr val="F2362F"/>
          </a:solidFill>
          <a:ln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130" name="5Min Num_3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4362" y="1647825"/>
            <a:ext cx="457201" cy="4206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8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8" grpId="2"/>
      <p:bldP build="whole" bldLvl="1" animBg="1" rev="0" advAuto="0" spid="130" grpId="1"/>
      <p:bldP build="whole" bldLvl="1" animBg="1" rev="0" advAuto="0" spid="127" grpId="3"/>
      <p:bldP build="whole" bldLvl="1" animBg="1" rev="0" advAuto="0" spid="129" grpId="4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>
            <p:ph type="title"/>
          </p:nvPr>
        </p:nvSpPr>
        <p:spPr>
          <a:xfrm>
            <a:off x="5486400" y="6980237"/>
            <a:ext cx="3657600" cy="182563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5-Minute Check 4</a:t>
            </a:r>
          </a:p>
        </p:txBody>
      </p:sp>
      <p:sp>
        <p:nvSpPr>
          <p:cNvPr id="133" name="Shape 133"/>
          <p:cNvSpPr/>
          <p:nvPr/>
        </p:nvSpPr>
        <p:spPr>
          <a:xfrm>
            <a:off x="1066800" y="2400300"/>
            <a:ext cx="2806700" cy="229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A.</a:t>
            </a:r>
            <a:r>
              <a:rPr b="1" sz="2400">
                <a:uFill>
                  <a:solidFill/>
                </a:uFill>
              </a:rPr>
              <a:t>	24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B.</a:t>
            </a:r>
            <a:r>
              <a:rPr b="1" sz="2400">
                <a:uFill>
                  <a:solidFill/>
                </a:uFill>
              </a:rPr>
              <a:t>	10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C.</a:t>
            </a:r>
            <a:r>
              <a:rPr b="1" sz="2400">
                <a:uFill>
                  <a:solidFill/>
                </a:uFill>
              </a:rPr>
              <a:t>	–10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D.</a:t>
            </a:r>
            <a:r>
              <a:rPr b="1" sz="2400">
                <a:uFill>
                  <a:solidFill/>
                </a:uFill>
              </a:rPr>
              <a:t>	–24</a:t>
            </a:r>
          </a:p>
        </p:txBody>
      </p:sp>
      <p:sp>
        <p:nvSpPr>
          <p:cNvPr id="134" name="Shape 134"/>
          <p:cNvSpPr/>
          <p:nvPr/>
        </p:nvSpPr>
        <p:spPr>
          <a:xfrm>
            <a:off x="685800" y="1657350"/>
            <a:ext cx="8026400" cy="447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383540">
              <a:lnSpc>
                <a:spcPct val="90000"/>
              </a:lnSpc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Solve </a:t>
            </a:r>
            <a:r>
              <a:rPr b="1" i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y</a:t>
            </a: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 – 7 = 17. Check your solution.</a:t>
            </a:r>
          </a:p>
        </p:txBody>
      </p:sp>
      <p:sp>
        <p:nvSpPr>
          <p:cNvPr id="135" name="Shape 135"/>
          <p:cNvSpPr/>
          <p:nvPr/>
        </p:nvSpPr>
        <p:spPr>
          <a:xfrm>
            <a:off x="533400" y="2438400"/>
            <a:ext cx="533400" cy="265113"/>
          </a:xfrm>
          <a:prstGeom prst="rightArrow">
            <a:avLst>
              <a:gd name="adj1" fmla="val 50000"/>
              <a:gd name="adj2" fmla="val 50299"/>
            </a:avLst>
          </a:prstGeom>
          <a:solidFill>
            <a:srgbClr val="F2362F"/>
          </a:solidFill>
          <a:ln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136" name="5Min Num_4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4362" y="1647825"/>
            <a:ext cx="457201" cy="4206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8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5" grpId="4"/>
      <p:bldP build="whole" bldLvl="1" animBg="1" rev="0" advAuto="0" spid="134" grpId="2"/>
      <p:bldP build="whole" bldLvl="1" animBg="1" rev="0" advAuto="0" spid="136" grpId="1"/>
      <p:bldP build="whole" bldLvl="1" animBg="1" rev="0" advAuto="0" spid="133" grpId="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>
            <p:ph type="title"/>
          </p:nvPr>
        </p:nvSpPr>
        <p:spPr>
          <a:xfrm>
            <a:off x="5486400" y="6980237"/>
            <a:ext cx="3657600" cy="182563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5-Minute Check 5</a:t>
            </a:r>
          </a:p>
        </p:txBody>
      </p:sp>
      <p:sp>
        <p:nvSpPr>
          <p:cNvPr id="139" name="Shape 139"/>
          <p:cNvSpPr/>
          <p:nvPr/>
        </p:nvSpPr>
        <p:spPr>
          <a:xfrm>
            <a:off x="1066800" y="2400300"/>
            <a:ext cx="2806700" cy="229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A.</a:t>
            </a:r>
            <a:r>
              <a:rPr b="1" sz="2400">
                <a:uFill>
                  <a:solidFill/>
                </a:uFill>
              </a:rPr>
              <a:t>	22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B.</a:t>
            </a:r>
            <a:r>
              <a:rPr b="1" sz="2400">
                <a:uFill>
                  <a:solidFill/>
                </a:uFill>
              </a:rPr>
              <a:t>	4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C.</a:t>
            </a:r>
            <a:r>
              <a:rPr b="1" sz="2400">
                <a:uFill>
                  <a:solidFill/>
                </a:uFill>
              </a:rPr>
              <a:t>	–4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D.</a:t>
            </a:r>
            <a:r>
              <a:rPr b="1" sz="2400">
                <a:uFill>
                  <a:solidFill/>
                </a:uFill>
              </a:rPr>
              <a:t>	–22</a:t>
            </a:r>
          </a:p>
        </p:txBody>
      </p:sp>
      <p:sp>
        <p:nvSpPr>
          <p:cNvPr id="140" name="Shape 140"/>
          <p:cNvSpPr/>
          <p:nvPr/>
        </p:nvSpPr>
        <p:spPr>
          <a:xfrm>
            <a:off x="685800" y="1657350"/>
            <a:ext cx="8026400" cy="447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383540">
              <a:lnSpc>
                <a:spcPct val="90000"/>
              </a:lnSpc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Solve –13 = </a:t>
            </a:r>
            <a:r>
              <a:rPr b="1" i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x</a:t>
            </a: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 – 9. Check your solution.</a:t>
            </a:r>
          </a:p>
        </p:txBody>
      </p:sp>
      <p:sp>
        <p:nvSpPr>
          <p:cNvPr id="141" name="Shape 141"/>
          <p:cNvSpPr/>
          <p:nvPr/>
        </p:nvSpPr>
        <p:spPr>
          <a:xfrm>
            <a:off x="533400" y="4343400"/>
            <a:ext cx="533400" cy="265113"/>
          </a:xfrm>
          <a:prstGeom prst="rightArrow">
            <a:avLst>
              <a:gd name="adj1" fmla="val 50000"/>
              <a:gd name="adj2" fmla="val 50299"/>
            </a:avLst>
          </a:prstGeom>
          <a:solidFill>
            <a:srgbClr val="F2362F"/>
          </a:solidFill>
          <a:ln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142" name="5Min Num_5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4362" y="1647825"/>
            <a:ext cx="457201" cy="4206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8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9" grpId="3"/>
      <p:bldP build="whole" bldLvl="1" animBg="1" rev="0" advAuto="0" spid="140" grpId="2"/>
      <p:bldP build="whole" bldLvl="1" animBg="1" rev="0" advAuto="0" spid="142" grpId="1"/>
      <p:bldP build="whole" bldLvl="1" animBg="1" rev="0" advAuto="0" spid="141" grpId="4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>
            <p:ph type="title"/>
          </p:nvPr>
        </p:nvSpPr>
        <p:spPr>
          <a:xfrm>
            <a:off x="5486400" y="6980237"/>
            <a:ext cx="3657600" cy="182563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5-Minute Check 6</a:t>
            </a:r>
          </a:p>
        </p:txBody>
      </p:sp>
      <p:sp>
        <p:nvSpPr>
          <p:cNvPr id="145" name="Shape 145"/>
          <p:cNvSpPr/>
          <p:nvPr/>
        </p:nvSpPr>
        <p:spPr>
          <a:xfrm>
            <a:off x="1066800" y="2806700"/>
            <a:ext cx="5118100" cy="229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A.</a:t>
            </a:r>
            <a:r>
              <a:rPr b="1" sz="2400">
                <a:uFill>
                  <a:solidFill/>
                </a:uFill>
              </a:rPr>
              <a:t>	</a:t>
            </a:r>
            <a:r>
              <a:rPr b="1" i="1" sz="2400">
                <a:uFill>
                  <a:solidFill/>
                </a:uFill>
              </a:rPr>
              <a:t>r</a:t>
            </a:r>
            <a:r>
              <a:rPr b="1" sz="2400">
                <a:uFill>
                  <a:solidFill/>
                </a:uFill>
              </a:rPr>
              <a:t> – 6 = </a:t>
            </a:r>
            <a:r>
              <a:rPr b="1" i="1" sz="2400">
                <a:uFill>
                  <a:solidFill/>
                </a:uFill>
              </a:rPr>
              <a:t>x</a:t>
            </a:r>
            <a:r>
              <a:rPr b="1" sz="2400">
                <a:uFill>
                  <a:solidFill/>
                </a:uFill>
              </a:rPr>
              <a:t>, </a:t>
            </a:r>
            <a:r>
              <a:rPr b="1" i="1" sz="2400">
                <a:uFill>
                  <a:solidFill/>
                </a:uFill>
              </a:rPr>
              <a:t>r</a:t>
            </a:r>
            <a:r>
              <a:rPr b="1" sz="2400">
                <a:uFill>
                  <a:solidFill/>
                </a:uFill>
              </a:rPr>
              <a:t> – 6 = 65, </a:t>
            </a:r>
            <a:r>
              <a:rPr b="1" i="1" sz="2400">
                <a:uFill>
                  <a:solidFill/>
                </a:uFill>
              </a:rPr>
              <a:t>r</a:t>
            </a:r>
            <a:r>
              <a:rPr b="1" sz="2400">
                <a:uFill>
                  <a:solidFill/>
                </a:uFill>
              </a:rPr>
              <a:t> = 71 in. 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B.</a:t>
            </a:r>
            <a:r>
              <a:rPr b="1" sz="2400">
                <a:uFill>
                  <a:solidFill/>
                </a:uFill>
              </a:rPr>
              <a:t>	</a:t>
            </a:r>
            <a:r>
              <a:rPr b="1" i="1" sz="2400">
                <a:uFill>
                  <a:solidFill/>
                </a:uFill>
              </a:rPr>
              <a:t>r</a:t>
            </a:r>
            <a:r>
              <a:rPr b="1" sz="2400">
                <a:uFill>
                  <a:solidFill/>
                </a:uFill>
              </a:rPr>
              <a:t> = </a:t>
            </a:r>
            <a:r>
              <a:rPr b="1" i="1" sz="2400">
                <a:uFill>
                  <a:solidFill/>
                </a:uFill>
              </a:rPr>
              <a:t>x</a:t>
            </a:r>
            <a:r>
              <a:rPr b="1" sz="2400">
                <a:uFill>
                  <a:solidFill/>
                </a:uFill>
              </a:rPr>
              <a:t> – 6, </a:t>
            </a:r>
            <a:r>
              <a:rPr b="1" i="1" sz="2400">
                <a:uFill>
                  <a:solidFill/>
                </a:uFill>
              </a:rPr>
              <a:t>r</a:t>
            </a:r>
            <a:r>
              <a:rPr b="1" sz="2400">
                <a:uFill>
                  <a:solidFill/>
                </a:uFill>
              </a:rPr>
              <a:t> = 65 – 6, </a:t>
            </a:r>
            <a:r>
              <a:rPr b="1" i="1" sz="2400">
                <a:uFill>
                  <a:solidFill/>
                </a:uFill>
              </a:rPr>
              <a:t>r</a:t>
            </a:r>
            <a:r>
              <a:rPr b="1" sz="2400">
                <a:uFill>
                  <a:solidFill/>
                </a:uFill>
              </a:rPr>
              <a:t> = 59 in.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C.</a:t>
            </a:r>
            <a:r>
              <a:rPr b="1" sz="2400">
                <a:uFill>
                  <a:solidFill/>
                </a:uFill>
              </a:rPr>
              <a:t>	</a:t>
            </a:r>
            <a:r>
              <a:rPr b="1" i="1" sz="2400">
                <a:uFill>
                  <a:solidFill/>
                </a:uFill>
              </a:rPr>
              <a:t>r</a:t>
            </a:r>
            <a:r>
              <a:rPr b="1" sz="2400">
                <a:uFill>
                  <a:solidFill/>
                </a:uFill>
              </a:rPr>
              <a:t> = </a:t>
            </a:r>
            <a:r>
              <a:rPr b="1" i="1" sz="2400">
                <a:uFill>
                  <a:solidFill/>
                </a:uFill>
              </a:rPr>
              <a:t>x</a:t>
            </a:r>
            <a:r>
              <a:rPr b="1" sz="2400">
                <a:uFill>
                  <a:solidFill/>
                </a:uFill>
              </a:rPr>
              <a:t> + 6, </a:t>
            </a:r>
            <a:r>
              <a:rPr b="1" i="1" sz="2400">
                <a:uFill>
                  <a:solidFill/>
                </a:uFill>
              </a:rPr>
              <a:t>r</a:t>
            </a:r>
            <a:r>
              <a:rPr b="1" sz="2400">
                <a:uFill>
                  <a:solidFill/>
                </a:uFill>
              </a:rPr>
              <a:t> = 65 + 6, </a:t>
            </a:r>
            <a:r>
              <a:rPr b="1" i="1" sz="2400">
                <a:uFill>
                  <a:solidFill/>
                </a:uFill>
              </a:rPr>
              <a:t>r</a:t>
            </a:r>
            <a:r>
              <a:rPr b="1" sz="2400">
                <a:uFill>
                  <a:solidFill/>
                </a:uFill>
              </a:rPr>
              <a:t> = 71 in.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D.</a:t>
            </a:r>
            <a:r>
              <a:rPr b="1" sz="2400">
                <a:uFill>
                  <a:solidFill/>
                </a:uFill>
              </a:rPr>
              <a:t>	</a:t>
            </a:r>
            <a:r>
              <a:rPr b="1" i="1" sz="2400">
                <a:uFill>
                  <a:solidFill/>
                </a:uFill>
              </a:rPr>
              <a:t>r</a:t>
            </a:r>
            <a:r>
              <a:rPr b="1" sz="2400">
                <a:uFill>
                  <a:solidFill/>
                </a:uFill>
              </a:rPr>
              <a:t> = 6 – </a:t>
            </a:r>
            <a:r>
              <a:rPr b="1" i="1" sz="2400">
                <a:uFill>
                  <a:solidFill/>
                </a:uFill>
              </a:rPr>
              <a:t>x</a:t>
            </a:r>
            <a:r>
              <a:rPr b="1" sz="2400">
                <a:uFill>
                  <a:solidFill/>
                </a:uFill>
              </a:rPr>
              <a:t>, </a:t>
            </a:r>
            <a:r>
              <a:rPr b="1" i="1" sz="2400">
                <a:uFill>
                  <a:solidFill/>
                </a:uFill>
              </a:rPr>
              <a:t>r</a:t>
            </a:r>
            <a:r>
              <a:rPr b="1" sz="2400">
                <a:uFill>
                  <a:solidFill/>
                </a:uFill>
              </a:rPr>
              <a:t> = 6 – 65, </a:t>
            </a:r>
            <a:r>
              <a:rPr b="1" i="1" sz="2400">
                <a:uFill>
                  <a:solidFill/>
                </a:uFill>
              </a:rPr>
              <a:t>r</a:t>
            </a:r>
            <a:r>
              <a:rPr b="1" sz="2400">
                <a:uFill>
                  <a:solidFill/>
                </a:uFill>
              </a:rPr>
              <a:t> = –59 in.</a:t>
            </a:r>
          </a:p>
        </p:txBody>
      </p:sp>
      <p:sp>
        <p:nvSpPr>
          <p:cNvPr id="146" name="Shape 146"/>
          <p:cNvSpPr/>
          <p:nvPr/>
        </p:nvSpPr>
        <p:spPr>
          <a:xfrm>
            <a:off x="685800" y="1657350"/>
            <a:ext cx="8026400" cy="1092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383540">
              <a:lnSpc>
                <a:spcPct val="90000"/>
              </a:lnSpc>
              <a:buClr>
                <a:srgbClr val="0068AD"/>
              </a:buClr>
              <a:buFont typeface="Arial"/>
              <a:def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Lance is 65 inches tall. This is 6 inches taller than Rebecca. Write and solve a subtraction equation to find Rebecca’s height in inches.</a:t>
            </a:r>
          </a:p>
        </p:txBody>
      </p:sp>
      <p:sp>
        <p:nvSpPr>
          <p:cNvPr id="147" name="Shape 147"/>
          <p:cNvSpPr/>
          <p:nvPr/>
        </p:nvSpPr>
        <p:spPr>
          <a:xfrm>
            <a:off x="533400" y="3790950"/>
            <a:ext cx="533400" cy="265113"/>
          </a:xfrm>
          <a:prstGeom prst="rightArrow">
            <a:avLst>
              <a:gd name="adj1" fmla="val 50000"/>
              <a:gd name="adj2" fmla="val 50299"/>
            </a:avLst>
          </a:prstGeom>
          <a:solidFill>
            <a:srgbClr val="F2362F"/>
          </a:solidFill>
          <a:ln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148" name="Std Test Prac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7700" y="1295400"/>
            <a:ext cx="3373438" cy="3111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9" name="5Min Num_6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14362" y="1647825"/>
            <a:ext cx="457201" cy="4206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nodeType="after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8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9" grpId="2"/>
      <p:bldP build="whole" bldLvl="1" animBg="1" rev="0" advAuto="0" spid="146" grpId="3"/>
      <p:bldP build="whole" bldLvl="1" animBg="1" rev="0" advAuto="0" spid="147" grpId="5"/>
      <p:bldP build="whole" bldLvl="1" animBg="1" rev="0" advAuto="0" spid="148" grpId="1"/>
      <p:bldP build="whole" bldLvl="1" animBg="1" rev="0" advAuto="0" spid="145" grpId="4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Then/Now</a:t>
            </a:r>
          </a:p>
        </p:txBody>
      </p:sp>
      <p:pic>
        <p:nvPicPr>
          <p:cNvPr id="152" name="Then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1200" y="742950"/>
            <a:ext cx="4241801" cy="895351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Shape 153"/>
          <p:cNvSpPr/>
          <p:nvPr/>
        </p:nvSpPr>
        <p:spPr>
          <a:xfrm>
            <a:off x="812800" y="1828800"/>
            <a:ext cx="7632700" cy="86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Font typeface="Arial"/>
              <a:defRPr sz="2800"/>
            </a:lvl1pPr>
          </a:lstStyle>
          <a:p>
            <a:pPr lvl="0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You have already solved equations using addition and subtraction. (Lesson 4–3)</a:t>
            </a:r>
          </a:p>
        </p:txBody>
      </p:sp>
      <p:pic>
        <p:nvPicPr>
          <p:cNvPr id="154" name="Now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1200" y="3048000"/>
            <a:ext cx="4241801" cy="895351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Shape 155"/>
          <p:cNvSpPr/>
          <p:nvPr/>
        </p:nvSpPr>
        <p:spPr>
          <a:xfrm>
            <a:off x="812800" y="4057650"/>
            <a:ext cx="7632700" cy="86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386715" indent="-346075">
              <a:lnSpc>
                <a:spcPct val="90000"/>
              </a:lnSpc>
              <a:spcBef>
                <a:spcPts val="900"/>
              </a:spcBef>
              <a:buClr>
                <a:srgbClr val="000000"/>
              </a:buClr>
              <a:buSzPct val="100000"/>
              <a:buFont typeface="Arial"/>
              <a:buChar char="•"/>
              <a:defRPr sz="2800"/>
            </a:lvl1pPr>
          </a:lstStyle>
          <a:p>
            <a:pPr lvl="0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Solve equations by using the Division Property of Equality.</a:t>
            </a:r>
          </a:p>
        </p:txBody>
      </p:sp>
      <p:sp>
        <p:nvSpPr>
          <p:cNvPr id="156" name="Shape 156"/>
          <p:cNvSpPr/>
          <p:nvPr/>
        </p:nvSpPr>
        <p:spPr>
          <a:xfrm>
            <a:off x="812800" y="5083175"/>
            <a:ext cx="7632700" cy="86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386715" indent="-346075">
              <a:lnSpc>
                <a:spcPct val="90000"/>
              </a:lnSpc>
              <a:spcBef>
                <a:spcPts val="900"/>
              </a:spcBef>
              <a:buClr>
                <a:srgbClr val="000000"/>
              </a:buClr>
              <a:buSzPct val="100000"/>
              <a:buFont typeface="Arial"/>
              <a:buChar char="•"/>
              <a:defRPr sz="2800"/>
            </a:lvl1pPr>
          </a:lstStyle>
          <a:p>
            <a:pPr lvl="0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Solve equations by using the Multiplication Property of Equality.</a:t>
            </a:r>
          </a:p>
        </p:txBody>
      </p:sp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6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nodeType="after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5" dur="500"/>
                                        <p:tgtEl>
                                          <p:spTgt spid="15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Class="entr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8" dur="500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3" grpId="2"/>
      <p:bldP build="whole" bldLvl="1" animBg="1" rev="0" advAuto="0" spid="154" grpId="3"/>
      <p:bldP build="whole" bldLvl="1" animBg="1" rev="0" advAuto="0" spid="155" grpId="4"/>
      <p:bldP build="p" bldLvl="5" animBg="1" rev="0" advAuto="0" spid="156" grpId="5"/>
      <p:bldP build="whole" bldLvl="1" animBg="1" rev="0" advAuto="0" spid="152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6E6E9"/>
        </a:solidFill>
        <a:ln w="9525" cap="flat">
          <a:solidFill>
            <a:srgbClr val="000000"/>
          </a:solidFill>
          <a:prstDash val="solid"/>
          <a:round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40639" marR="40639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9525" cap="flat">
          <a:solidFill>
            <a:srgbClr val="000000"/>
          </a:solidFill>
          <a:prstDash val="solid"/>
          <a:round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40639" marR="40639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6E6E9"/>
        </a:solidFill>
        <a:ln w="9525" cap="flat">
          <a:solidFill>
            <a:srgbClr val="000000"/>
          </a:solidFill>
          <a:prstDash val="solid"/>
          <a:round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40639" marR="40639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9525" cap="flat">
          <a:solidFill>
            <a:srgbClr val="000000"/>
          </a:solidFill>
          <a:prstDash val="solid"/>
          <a:round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40639" marR="40639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